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8" r:id="rId3"/>
    <p:sldId id="259" r:id="rId4"/>
    <p:sldId id="261" r:id="rId5"/>
    <p:sldId id="262" r:id="rId6"/>
    <p:sldId id="265" r:id="rId7"/>
    <p:sldId id="269" r:id="rId8"/>
    <p:sldId id="263" r:id="rId9"/>
    <p:sldId id="266" r:id="rId10"/>
    <p:sldId id="270" r:id="rId11"/>
    <p:sldId id="264" r:id="rId12"/>
    <p:sldId id="267" r:id="rId13"/>
    <p:sldId id="271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2" r:id="rId23"/>
    <p:sldId id="279" r:id="rId24"/>
    <p:sldId id="281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  <p15:guide id="4" pos="7423" userDrawn="1">
          <p15:clr>
            <a:srgbClr val="A4A3A4"/>
          </p15:clr>
        </p15:guide>
        <p15:guide id="5" pos="234" userDrawn="1">
          <p15:clr>
            <a:srgbClr val="A4A3A4"/>
          </p15:clr>
        </p15:guide>
        <p15:guide id="6" orient="horz" pos="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E10"/>
    <a:srgbClr val="15202B"/>
    <a:srgbClr val="EEEEEE"/>
    <a:srgbClr val="E6E6E6"/>
    <a:srgbClr val="C46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62" y="202"/>
      </p:cViewPr>
      <p:guideLst>
        <p:guide orient="horz" pos="2183"/>
        <p:guide pos="3840"/>
        <p:guide orient="horz" pos="187"/>
        <p:guide pos="7423"/>
        <p:guide pos="234"/>
        <p:guide orient="horz" pos="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F56C9E-F06D-AC00-E505-8CF3A27E6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15E04D-2547-5E04-A7F1-CCF044E0E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206C65-FB0D-C282-E9C9-01DF1FB5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C63390-DA8D-4BD2-73DB-D1D317B85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7AA952-EEF9-B54E-6B74-F9525B04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96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A2225-B0AD-5134-E952-E425904F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43232F-8520-0C90-B830-5A86FDAB6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AB5582-6775-83D1-3185-9018EA91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ADDD82-FF81-85AC-7196-635E3E21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5D4360-E2EA-83DD-894F-DBFC2B01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4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3CC2877-5FEC-A95A-5200-A117BBB0B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97D37C-E2C1-4C0B-28CF-178EAFDA5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A0C408-02F0-4790-2D7D-9DA1A2E3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FFA8DF-B283-4B15-FADA-8C9610BE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01A729-8A22-0B81-A342-6ECB9BB2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40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B23DD-5813-0EC5-93C3-2A16B101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B87B63-8257-806D-3A06-7E52BB897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EDAFF1-71C9-C9D7-49BD-FA4CC0BA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7BBD38-99AE-B6FF-96CF-1FBF1DE8E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2ACA4A-CD5E-D275-3D9D-154BEEC4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64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792706-E1E9-0EF9-D932-364D3B71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DEA0B-F4BF-D97C-5361-2300D95B3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48C40E-4DB7-1339-C7A2-2665EC72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AF7102-570C-9CFB-DD22-6AA21CD4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B1527B-0423-EB70-A6F3-7A9AB62F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35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0ECCA-F126-9395-94FC-A5F7F587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588B9-B136-81C8-8A47-47044830D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627279-ACB5-910E-149F-DE290BDE7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51673D-F320-3CA5-5C20-52BD46D91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E2C90C-C6DD-7792-9E94-D3D62D84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E5170D-1675-2C24-01FB-09FDD378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70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73496-6273-8589-EDBB-794D2323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4CD7DE-E07B-F32A-C9FC-0DFE2A83B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39304B-FF1F-843F-C01F-877BB3928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E74ABC-26D5-683A-60BD-E3865ECB6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49126A3-FD0B-05E7-637F-BB91FFFB4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5454B8E-1AC1-99AC-A0E0-07743EAE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702946B-9527-3983-0A63-1C5306A3A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0516CC-A399-D2D6-251A-CA9B4B03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1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9E878-5FFA-5D82-7B72-F3B92DD6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1CF92D-C9B7-98B7-A897-78F9C1D0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255E83-335F-8054-28B8-74A1E7207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7563AF-60F7-E012-93E9-DBA313AE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7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33CE0FB-7B8F-C514-3556-A543BDA4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CBF8AE-2858-EBB0-AB67-F64DB9C8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2C973F-325C-8B51-2670-7DE22734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02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DD3B5-2B14-19EA-BBFC-376316275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483CF-F53A-594D-EB99-6DFFE9CF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4E3A98-6024-01AA-04B3-253978F96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61508C-0698-919B-7325-741CFE4D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CB43D9-C688-199E-B7FD-EE805E60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765F6A-CD32-864A-48DF-88F91E946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91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C796E-5C8E-2D28-AA1D-9908D3FC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CC8C05D-4F42-E127-EEEC-DC501C96C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D839C4-1720-A047-DCEE-F1935D1FF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BABBA3-D973-0CCD-B760-63367501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B1DE44-4B45-C7CB-22D0-126B4DA0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96994E-DC81-3BD4-D06E-D125C23F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6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CD7BD-18C3-7B9B-90AE-8D9A9021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541C28-828D-2FA5-AF23-2890E5E1A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6F70F4-AD23-1F12-89A2-73A215F0D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6FC09-28F5-4FC4-8446-26CAD9EF626F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2D63F7-00B2-6C75-9782-D75429094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A110FF-1158-CC42-08D5-F9A7C4B79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355FA-902F-435C-A33F-4FD289A04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83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229FDFF-4817-1054-6DB2-860B2809D625}"/>
              </a:ext>
            </a:extLst>
          </p:cNvPr>
          <p:cNvSpPr/>
          <p:nvPr/>
        </p:nvSpPr>
        <p:spPr>
          <a:xfrm>
            <a:off x="11313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0F153-FA2A-0E4B-F642-9F198C5B5299}"/>
              </a:ext>
            </a:extLst>
          </p:cNvPr>
          <p:cNvSpPr txBox="1"/>
          <p:nvPr/>
        </p:nvSpPr>
        <p:spPr>
          <a:xfrm>
            <a:off x="1249680" y="6264255"/>
            <a:ext cx="969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Ссылка на код:</a:t>
            </a:r>
            <a:r>
              <a:rPr lang="en-US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 https://github.com/YuraSlastya/2ch_loneliness</a:t>
            </a:r>
            <a:endParaRPr lang="ru-RU" sz="2400" b="1" dirty="0">
              <a:solidFill>
                <a:srgbClr val="FE6E1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Рисунок 2" descr="Изображение выглядит как шаблон, Графика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F63E2E2-8582-9046-48E8-FA49C8E30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67" y="0"/>
            <a:ext cx="6209665" cy="620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1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-34212" y="-1016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Методологический блок: описание анкеты</a:t>
            </a:r>
          </a:p>
        </p:txBody>
      </p:sp>
      <p:pic>
        <p:nvPicPr>
          <p:cNvPr id="8" name="Рисунок 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90A5E9FC-284F-8659-E9CF-2514521A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990694"/>
            <a:ext cx="5724525" cy="3527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092BBD-8A5B-EE5C-7CC0-581789E67FD5}"/>
              </a:ext>
            </a:extLst>
          </p:cNvPr>
          <p:cNvSpPr txBox="1"/>
          <p:nvPr/>
        </p:nvSpPr>
        <p:spPr>
          <a:xfrm>
            <a:off x="535469" y="1508150"/>
            <a:ext cx="5396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Анкета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Составлена на 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One Click Survey, 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состоит из 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5 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блоков, среднее время прохождения: 6 минут, основа – шкала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Лайкерта</a:t>
            </a:r>
            <a:endParaRPr lang="en-US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EC0A1-1330-37FE-81DB-ACAA985474F5}"/>
              </a:ext>
            </a:extLst>
          </p:cNvPr>
          <p:cNvSpPr txBox="1"/>
          <p:nvPr/>
        </p:nvSpPr>
        <p:spPr>
          <a:xfrm>
            <a:off x="6418265" y="1535579"/>
            <a:ext cx="572452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Trebuchet MS" panose="020B0603020202020204" pitchFamily="34" charset="0"/>
              </a:rPr>
              <a:t>Соц</a:t>
            </a:r>
            <a:r>
              <a:rPr lang="ru-RU" dirty="0">
                <a:latin typeface="Trebuchet MS" panose="020B0603020202020204" pitchFamily="34" charset="0"/>
              </a:rPr>
              <a:t>-дем характеристики</a:t>
            </a:r>
          </a:p>
          <a:p>
            <a:endParaRPr lang="ru-RU" dirty="0">
              <a:latin typeface="Trebuchet MS" panose="020B0603020202020204" pitchFamily="34" charset="0"/>
            </a:endParaRPr>
          </a:p>
          <a:p>
            <a:r>
              <a:rPr lang="ru-RU" dirty="0">
                <a:latin typeface="Trebuchet MS" panose="020B0603020202020204" pitchFamily="34" charset="0"/>
              </a:rPr>
              <a:t>Одиночество: 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UCLA Loneliness scale</a:t>
            </a:r>
            <a:endParaRPr lang="ru-RU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en-US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dirty="0">
                <a:solidFill>
                  <a:srgbClr val="15202B"/>
                </a:solidFill>
                <a:latin typeface="Trebuchet MS" panose="020B0603020202020204" pitchFamily="34" charset="0"/>
              </a:rPr>
              <a:t>Аномия: </a:t>
            </a:r>
            <a:r>
              <a:rPr lang="en-US" dirty="0" err="1">
                <a:solidFill>
                  <a:srgbClr val="FE6E10"/>
                </a:solidFill>
                <a:latin typeface="Trebuchet MS" panose="020B0603020202020204" pitchFamily="34" charset="0"/>
              </a:rPr>
              <a:t>Srole’s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 Anomia Scale (</a:t>
            </a:r>
            <a:r>
              <a:rPr lang="en-US" dirty="0" err="1">
                <a:solidFill>
                  <a:srgbClr val="FE6E10"/>
                </a:solidFill>
                <a:latin typeface="Trebuchet MS" panose="020B0603020202020204" pitchFamily="34" charset="0"/>
              </a:rPr>
              <a:t>Srole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, 1956), </a:t>
            </a:r>
            <a:r>
              <a:rPr lang="en-US" dirty="0" err="1">
                <a:solidFill>
                  <a:srgbClr val="FE6E10"/>
                </a:solidFill>
                <a:latin typeface="Trebuchet MS" panose="020B0603020202020204" pitchFamily="34" charset="0"/>
              </a:rPr>
              <a:t>McClosky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 and </a:t>
            </a:r>
            <a:r>
              <a:rPr lang="en-US" dirty="0" err="1">
                <a:solidFill>
                  <a:srgbClr val="FE6E10"/>
                </a:solidFill>
                <a:latin typeface="Trebuchet MS" panose="020B0603020202020204" pitchFamily="34" charset="0"/>
              </a:rPr>
              <a:t>Schaar’s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 Anomia Scale (</a:t>
            </a:r>
            <a:r>
              <a:rPr lang="en-US" dirty="0" err="1">
                <a:solidFill>
                  <a:srgbClr val="FE6E10"/>
                </a:solidFill>
                <a:latin typeface="Trebuchet MS" panose="020B0603020202020204" pitchFamily="34" charset="0"/>
              </a:rPr>
              <a:t>McClosky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, H., &amp; </a:t>
            </a:r>
            <a:r>
              <a:rPr lang="en-US" dirty="0" err="1">
                <a:solidFill>
                  <a:srgbClr val="FE6E10"/>
                </a:solidFill>
                <a:latin typeface="Trebuchet MS" panose="020B0603020202020204" pitchFamily="34" charset="0"/>
              </a:rPr>
              <a:t>Schaar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, 1965) </a:t>
            </a: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и </a:t>
            </a:r>
            <a:r>
              <a:rPr lang="en-US" dirty="0" err="1">
                <a:solidFill>
                  <a:srgbClr val="FE6E10"/>
                </a:solidFill>
                <a:latin typeface="Trebuchet MS" panose="020B0603020202020204" pitchFamily="34" charset="0"/>
              </a:rPr>
              <a:t>Heydari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, Davoudi, and </a:t>
            </a:r>
            <a:r>
              <a:rPr lang="en-US" dirty="0" err="1">
                <a:solidFill>
                  <a:srgbClr val="FE6E10"/>
                </a:solidFill>
                <a:latin typeface="Trebuchet MS" panose="020B0603020202020204" pitchFamily="34" charset="0"/>
              </a:rPr>
              <a:t>Teymoori’s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 Anomia Scale (</a:t>
            </a:r>
            <a:r>
              <a:rPr lang="en-US" dirty="0" err="1">
                <a:solidFill>
                  <a:srgbClr val="FE6E10"/>
                </a:solidFill>
                <a:latin typeface="Trebuchet MS" panose="020B0603020202020204" pitchFamily="34" charset="0"/>
              </a:rPr>
              <a:t>Heydari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, A., Davoudi, I., &amp; </a:t>
            </a:r>
            <a:r>
              <a:rPr lang="en-US" dirty="0" err="1">
                <a:solidFill>
                  <a:srgbClr val="FE6E10"/>
                </a:solidFill>
                <a:latin typeface="Trebuchet MS" panose="020B0603020202020204" pitchFamily="34" charset="0"/>
              </a:rPr>
              <a:t>Teymoori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, 2011)</a:t>
            </a:r>
            <a:endParaRPr lang="ru-RU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dirty="0">
                <a:solidFill>
                  <a:srgbClr val="15202B"/>
                </a:solidFill>
                <a:latin typeface="Trebuchet MS" panose="020B0603020202020204" pitchFamily="34" charset="0"/>
              </a:rPr>
              <a:t>Интегрированность в субкультуру анонимных </a:t>
            </a:r>
            <a:r>
              <a:rPr lang="ru-RU" dirty="0" err="1">
                <a:solidFill>
                  <a:srgbClr val="15202B"/>
                </a:solidFill>
                <a:latin typeface="Trebuchet MS" panose="020B0603020202020204" pitchFamily="34" charset="0"/>
              </a:rPr>
              <a:t>имиджборд</a:t>
            </a:r>
            <a:r>
              <a:rPr lang="ru-RU" dirty="0">
                <a:solidFill>
                  <a:srgbClr val="15202B"/>
                </a:solidFill>
                <a:latin typeface="Trebuchet MS" panose="020B0603020202020204" pitchFamily="34" charset="0"/>
              </a:rPr>
              <a:t>: </a:t>
            </a: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осведомленность о культуре 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2ch</a:t>
            </a: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, использование отличительных каналов коммуникации, чувство принадлежности </a:t>
            </a:r>
            <a:b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</a:b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к сообществу, ощущение важности </a:t>
            </a:r>
            <a:r>
              <a:rPr lang="en-US" dirty="0">
                <a:solidFill>
                  <a:srgbClr val="FE6E10"/>
                </a:solidFill>
                <a:latin typeface="Trebuchet MS" panose="020B0603020202020204" pitchFamily="34" charset="0"/>
              </a:rPr>
              <a:t>2ch</a:t>
            </a: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 </a:t>
            </a:r>
            <a:b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</a:b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для удовлетворения личных потребностей</a:t>
            </a:r>
          </a:p>
          <a:p>
            <a:r>
              <a:rPr lang="ru-RU" dirty="0">
                <a:solidFill>
                  <a:srgbClr val="15202B"/>
                </a:solidFill>
                <a:latin typeface="Trebuchet MS" panose="020B0603020202020204" pitchFamily="34" charset="0"/>
              </a:rPr>
              <a:t> </a:t>
            </a:r>
          </a:p>
          <a:p>
            <a:r>
              <a:rPr lang="ru-RU" dirty="0">
                <a:solidFill>
                  <a:srgbClr val="15202B"/>
                </a:solidFill>
                <a:latin typeface="Trebuchet MS" panose="020B0603020202020204" pitchFamily="34" charset="0"/>
              </a:rPr>
              <a:t>Эффект расторможенности</a:t>
            </a:r>
          </a:p>
          <a:p>
            <a:endParaRPr lang="ru-RU" sz="2000" dirty="0">
              <a:solidFill>
                <a:srgbClr val="15202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18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Анализ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77878-17DB-6F5B-2410-24A22BFD31E8}"/>
              </a:ext>
            </a:extLst>
          </p:cNvPr>
          <p:cNvSpPr txBox="1"/>
          <p:nvPr/>
        </p:nvSpPr>
        <p:spPr>
          <a:xfrm>
            <a:off x="371475" y="1304925"/>
            <a:ext cx="572452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Подготовительные работы</a:t>
            </a:r>
            <a:endParaRPr lang="en-US" sz="2000" dirty="0"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Доверительный интервал 95%, ненормальное распределение, анализ проводился в 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Python</a:t>
            </a:r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Подсчитаны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сумматорные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шкалы для 4-х основных концептов и их порядковые аналоги</a:t>
            </a:r>
          </a:p>
          <a:p>
            <a:r>
              <a:rPr lang="ru-RU" sz="1400" dirty="0">
                <a:solidFill>
                  <a:srgbClr val="FE6E10"/>
                </a:solidFill>
                <a:latin typeface="Trebuchet MS" panose="020B0603020202020204" pitchFamily="34" charset="0"/>
              </a:rPr>
              <a:t>(с 43,75 начинается средний уровень одиночества, с 62,5 средне-высокий, с 81,25 высокий)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0ADD9-3573-BFB6-FC8F-1960732B2835}"/>
              </a:ext>
            </a:extLst>
          </p:cNvPr>
          <p:cNvSpPr txBox="1"/>
          <p:nvPr/>
        </p:nvSpPr>
        <p:spPr>
          <a:xfrm>
            <a:off x="337263" y="4482485"/>
            <a:ext cx="57245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Портрет респондента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Молодой мужчина, регулярно проводящий время на 2ch.hk, не состоящий в романтических отношениях, никогда не состоявший в браке и на данным момент проживающий с родителями.</a:t>
            </a:r>
          </a:p>
          <a:p>
            <a:endParaRPr lang="ru-RU" dirty="0">
              <a:latin typeface="Trebuchet MS" panose="020B0603020202020204" pitchFamily="34" charset="0"/>
            </a:endParaRPr>
          </a:p>
        </p:txBody>
      </p:sp>
      <p:pic>
        <p:nvPicPr>
          <p:cNvPr id="8" name="Рисунок 7" descr="Изображение выглядит как аниме, мультфильм, манга, фантастика&#10;&#10;Автоматически созданное описание">
            <a:extLst>
              <a:ext uri="{FF2B5EF4-FFF2-40B4-BE49-F238E27FC236}">
                <a16:creationId xmlns:a16="http://schemas.microsoft.com/office/drawing/2014/main" id="{888259BF-9FDA-7CAF-A49A-469C12739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1304925"/>
            <a:ext cx="4699635" cy="4699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95A8E1-BD06-273E-076A-BCE044AE1810}"/>
              </a:ext>
            </a:extLst>
          </p:cNvPr>
          <p:cNvSpPr txBox="1"/>
          <p:nvPr/>
        </p:nvSpPr>
        <p:spPr>
          <a:xfrm>
            <a:off x="6130212" y="6052145"/>
            <a:ext cx="548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</a:rPr>
              <a:t>Портрет респондента от нейросети </a:t>
            </a:r>
            <a:r>
              <a:rPr lang="en-US" dirty="0">
                <a:latin typeface="Trebuchet MS" panose="020B0603020202020204" pitchFamily="34" charset="0"/>
              </a:rPr>
              <a:t>Kandinsky 2.1</a:t>
            </a:r>
            <a:endParaRPr lang="ru-RU" dirty="0">
              <a:latin typeface="Trebuchet MS" panose="020B0603020202020204" pitchFamily="34" charset="0"/>
            </a:endParaRPr>
          </a:p>
          <a:p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96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Анализ данных: 1-4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076FF-635F-FDA0-8D08-FCA2B436E7F1}"/>
              </a:ext>
            </a:extLst>
          </p:cNvPr>
          <p:cNvSpPr txBox="1"/>
          <p:nvPr/>
        </p:nvSpPr>
        <p:spPr>
          <a:xfrm>
            <a:off x="371475" y="1579245"/>
            <a:ext cx="5836285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Задачи: определить выраженность одиночества, аномии, интегрированности в субкультуру анонимных </a:t>
            </a:r>
            <a:r>
              <a:rPr lang="ru-RU" sz="2000" dirty="0" err="1">
                <a:latin typeface="Trebuchet MS" panose="020B0603020202020204" pitchFamily="34" charset="0"/>
              </a:rPr>
              <a:t>имиджборд</a:t>
            </a:r>
            <a:r>
              <a:rPr lang="ru-RU" sz="2000" dirty="0">
                <a:latin typeface="Trebuchet MS" panose="020B0603020202020204" pitchFamily="34" charset="0"/>
              </a:rPr>
              <a:t>, эффекта расторможенности пользователей “2ch”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Гипотезы:</a:t>
            </a:r>
          </a:p>
          <a:p>
            <a:pPr marL="457200" indent="-457200">
              <a:buAutoNum type="arabicParenR"/>
            </a:pP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уровень одиночества пользователей 2ch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обладает высокой выраженностью.</a:t>
            </a:r>
          </a:p>
          <a:p>
            <a:pPr marL="457200" indent="-457200">
              <a:buAutoNum type="arabicParenR"/>
            </a:pP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уровень аномии пользователей 2ch обладает высокой выраженностью.</a:t>
            </a:r>
          </a:p>
          <a:p>
            <a:pPr marL="457200" indent="-457200">
              <a:buAutoNum type="arabicParenR"/>
            </a:pP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уровень интегрированности пользователей 2ch в субкультуру анонимных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имиджборд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обладает высокой выраженностью.</a:t>
            </a:r>
          </a:p>
          <a:p>
            <a:pPr marL="457200" indent="-457200">
              <a:buAutoNum type="arabicParenR"/>
            </a:pP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Содержательная гипотеза: уровень эффекта расторможенности пользователей 2ch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обладает высокой выраженностью.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729F4-D08E-CACD-42A1-A59E199A94B0}"/>
              </a:ext>
            </a:extLst>
          </p:cNvPr>
          <p:cNvSpPr txBox="1"/>
          <p:nvPr/>
        </p:nvSpPr>
        <p:spPr>
          <a:xfrm>
            <a:off x="6130212" y="1538605"/>
            <a:ext cx="58362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Для определения уровней использовались медианы, а однородность выборки проверялась при помощи коэффициентов качественной вариации</a:t>
            </a:r>
            <a:endParaRPr lang="ru-RU" sz="2000" dirty="0">
              <a:latin typeface="Trebuchet MS" panose="020B0603020202020204" pitchFamily="34" charset="0"/>
            </a:endParaRPr>
          </a:p>
          <a:p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88DF-1113-D779-F842-E7ADBC98C836}"/>
              </a:ext>
            </a:extLst>
          </p:cNvPr>
          <p:cNvSpPr txBox="1"/>
          <p:nvPr/>
        </p:nvSpPr>
        <p:spPr>
          <a:xfrm>
            <a:off x="6130212" y="3429000"/>
            <a:ext cx="58362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Уровень одиночества: средний</a:t>
            </a:r>
            <a:r>
              <a:rPr lang="en-US" sz="2000" dirty="0">
                <a:latin typeface="Trebuchet MS" panose="020B0603020202020204" pitchFamily="34" charset="0"/>
              </a:rPr>
              <a:t> (</a:t>
            </a:r>
            <a:r>
              <a:rPr lang="ru-RU" sz="2000" dirty="0">
                <a:latin typeface="Trebuchet MS" panose="020B0603020202020204" pitchFamily="34" charset="0"/>
              </a:rPr>
              <a:t>мед=60)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Уровень аномии: средний (мед=62)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Уровень интегрированности: средне-высокий (мед=64)</a:t>
            </a:r>
          </a:p>
          <a:p>
            <a:br>
              <a:rPr lang="ru-RU" sz="2000" dirty="0">
                <a:latin typeface="Trebuchet MS" panose="020B0603020202020204" pitchFamily="34" charset="0"/>
              </a:rPr>
            </a:br>
            <a:r>
              <a:rPr lang="ru-RU" sz="2000" dirty="0">
                <a:latin typeface="Trebuchet MS" panose="020B0603020202020204" pitchFamily="34" charset="0"/>
              </a:rPr>
              <a:t>Уровень расторможенности: средне-высокий (мед=70)</a:t>
            </a:r>
          </a:p>
          <a:p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0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pic>
        <p:nvPicPr>
          <p:cNvPr id="4" name="Рисунок 3" descr="data:image/png;base64,iVBORw0KGgoAAAANSUhEUgAAAm0AAAHqCAYAAABWVnlDAAAAOXRFWHRTb2Z0d2FyZQBNYXRwbG90bGliIHZlcnNpb24zLjQuMywgaHR0cHM6Ly9tYXRwbG90bGliLm9yZy/MnkTPAAAACXBIWXMAAAsTAAALEwEAmpwYAAA3U0lEQVR4nO3debgkVX3/8feHQQVBdhQFYdyJEkElokZgiFs0RIkkiFEUFTEa40bcQQdFE40kRhGVKEvEBTVoVFxRQY0/JWgERVFBQVYdEEaGTYHv74+qCz093Xfqzty+9xbzfj1PP337nFq+3VVd/b2nTp1KVSFJkqSFbb35DkCSJEmrZ9ImSZLUAyZtkiRJPWDSJkmS1AMmbZIkST1g0iZJktQDJm2SJEk9YNKmzpK8Jkkl+dg007ylnebouYxNkqTbuzi4rrpKsjlwEXAn4N5VddFQ/Z2BXwFbAH9UVT+d+yglSbp9sqVNnVXVVcAJwPrAS0ZM8mxgS+DzJmySJM0ukzbN1L8DBTw/ycZThUkCvLR9+W+DMyS5oH1smuSoJJckuSHJj5O8pJ13FUn2S/KNJMuTXJ/kh0lem+ROI6a9oD0tO/X4fZILk5yY5IFjlr9jkuOTXJTkxiS/TvKRJA8YMe3x7XIXj1lWJTltqGxpW75k1DxdJVky9N4qye+S/CjJ65NsODT9ge00B3ZY9qi4p97rvZO8Ism57fa6OMm/JdlkxHL2SnJMu01/126vHyV5Y5INhqZNu10qyT+Mea9Lh8ofmeTadh/YfKhu/SQvSvKddt3XJfm/JC9Ost7QtIvb5R8/5vMYuc1GfU4DdWM/7yQPS/JfSX7T7mMXJjk6yd3HLOvOSV6d5Mwk1yRZkeQnSd6V5G7tNMP7+rjH8QPLvSDJBSPWt0P7ea3ymU8nyZ3SdJc4u53/d0m+mWS/1cw3XbxLhqad7nM9emq+ofKR+89A/djvcToeb6Zbx7j9p63rfLxpp5/kvtD5WJlkn7buZ2m+gyuSfC/NsdscYo6tP98BqF+q6mdJTgH2Bp4DvLut2ht4AHB2VX11xKx3BE4FNgM+1r7elyYJfADw94MTJ3kr8FrgCuAjwArgicBbgSckeVxV/WFoHcuBd7Z/3wnYBXgGsHeS+1fVbwaW/+fAycAdgM8C5wHbAU8F/iLJXlX1/a6fyxw5HTit/Xszms/8CGAn4OkTWN+/AXsAHwf+G3gC8DJg9ySPrqobBqZ9NbAj8G3gFGAD4E+BpcCSJI+tqpsBqmrqh3hT4N+TXFVVJ44LIslO7TJ/DTy+bfGdqpvafk8Afkqzr9wA7EWzb+4GHLBWn8IaSrI38F9AgE8CFwIPA14IPCXJn1bVBQPTbw58HdiZ5r0cC/weuA/wXJr99dc0+/hmA6taAuxJ0wp+wUD5DzqE+S5gw9VOtfL7uiPwpXad5wLvAe4M/DVwUpJdqup10yziQuD4gddL2mV1Xf/DgBfMJOYOy1yT481Mlj+j480c7Audj5XAPwO3AN8FLqH53v4ZzbH7T5in79c6q6p8+JjRg+YLWzQHnvXasq+1ZQeOmP6Ctu5bwJ0GyrcAzm/r9hgof2Rb9itgm4Hy9WkOeAW8bsQ6Lhix7iPb6fcbKNscuIrmAP3AoekfRHPA/v5Q+fHtchaP+UwKOG2obGlbvmQtP+8l7XKWDpVP9SG8bqj8wHHbomPcU+/1CmCHgfL1aJKQAg4bmufetH1kh8rf3E7/tBF1GwLfAP4A/MWo9wrcC7gUuAy4z4hlTH3G7wYWDZQvAj7Y1j1loHxxW3b8mM9j5DYb9TlN93kDG7ef383A7kPTv7qd/stD5R9py99L+70aqLsLsOlMYl7d94Mm6S/gjFH71zTLem07/eeB9QfK78pt3/VHjZhvUVv39Y6f+ajPdb023t/RJIzV5bsyYt9ePFA2o+MNTVJUwOFdtgVrdryZ032hLV/lWNmWj/rerUeTGBawW5f9xsfsPGza1IxV1deAs2j+63tykl1oWjZ+DXx0mllfW1U3DizntzQ/6tC02k15bvt8RFVdPjD9TcAhNP/1HdQx3KnW5MsHyp5F89/pG6vqx4MTV9U5wH8ADxl1qmCBWY/mh/Dy1U24hv69qi6celFVtwCvpPn8nzs4YVX9otqj+ZB3ts9PGK6oquuBvwR+BHwiye6D9Um2Ab5Ck9w9oarOH6pfD3gxzft/ebUtee2yb6bZV4qmBWGuPYWmf+dJVfXNobojaX44H5dke4AkdwWeRpOc/mP7Wd+qqq6pquWzFVyaU+rvokmI37yayYc9l+ZzfUX7nZyK8TcDyxr1/Zxq0fv9DNc36Pk0rTtvZPb2+5keb6ZaoXbouPwZHW/mel8YMOpYyfD3ri27haalDUZ8tzU5nh7VmnoncBzwcprTHQBHDyZlQ26iOXU27LT2+SEDZQ9tn782PHE1p2cvBu6VZLOqunqgerOBfiZ3pDkV9RiaVpVvDEz3yPZ55zF9X+7fPv8R8OOhupcluZqZObDt41LA1TT/0X+pqq6b4XKWDMS7OU3CsyHwojHT7zPQd+d3wMXAV2rg9OJqnD5cUFW/SHIRsHjw80+yEU2fxr+i+fzuQnNacMq2o1ZQVcuTvJ+mReGzNC0F0PzIfZHmH4OTqursEbPfnyYx+jlwaEZ3jbyeZjsO22XMtl8yaiGtxWPm2WVE2XT78E1JvkHT6vcQmv3hT2iS8G9U1bXTxDBbXkfTivk04JquMyW5C3Bf4JKqOnfEJFPv9yEj6rZon2e630+teyua05U/pGlZfco0ky+ZpW016nhzPrAM+Js0wx99raqmS0RneryZi32h67GSJFvS/LP2JJoW9Y2GljXyu63JMGnTmvooTV+HPWhOAd1A88M7zhWDLSEDpv6r23SgbOrvy8Ys6zJg+3a6q4fme+PQtBcA3xsq27J9fv74cIHmFNewl65mnlGePaLsqiQvqqqxY96NsCer9v35Mk0yNspTWPWH7bokh1XVv3ZY36/HlF9O08qwKXB126/sa8DDaVrNTqL5UZvqA/RGmn4zq0jTIf+tNInXRsA72qoX0yS53waeluS4qvrS0OxT2/F+rLrdB43ajju3j5nYYTXrGdRlH4bb+iNNPV8yw5hmLMn9aH6ET62qj4/qND+Nmb6vQdu3z5fOYH2D3k6T+O3TJr7TTTvquzLOjI43VfX7JC8ATgS+ALCaWGZ6vNmsfZ7kvtDpWJlkM+B/aRL8M4D/BH5L80/4ZjTHw5HfbU2Gp0e1RtoWtakBdBcBH66qZdPMslWSRSPKt2mfB5v7lw/VDbv70HRTLqyqVFVoOvzeD/h/wLuTvGrE8neemn7M44QR677XqGnHxDllr4HptqTpRL0xcGx7UOzq8IHlbEzzn/GOwDcy+qrW5wxMvxlNR/GbgHck2bHD+u42pnx4mz2FJmE7oar+uKoOrqrXV9VS4P2rWcf7aH5ADgQeT9MiCM2x6UCafleXAf+RVa9anVr/p1azHe81Yr0njNmOh08T6+lj5nnOiGlnug9f3T7PRavFu2laQV+8BvOu6XcTbmvR+tlMV5rkUTT7wwkjTjePcviYbTXqOz3j91RVn6L57h1E0zp8ePtYpXWamR9vrm6fJ7kvdD1WHkSTsB1eVbtV1Yuq6tD2u33SBOPTGCZtWhsfGvj731Yz7frAo0aUL2mf/2+g7P+G6m6V5L40V139cujU6Eqq6qaqOo/brkod7Nf0nfZ5d+ZYVf22qo6hOfW3Ic2Vn2uynGur6Vv4TpoLEv5qNdMvr6r/ovnRCrBrh9Ws0lKR5N7APWk6Ml/dFt+3ff6vLssYWNYzgSfT9J37dtu/Z+qqwKOr6sPtqdy/a9d55NAizqX5gXtE29q3kEy3D68PPLp9OXXF4Bk0faf2aE81T0SSv6bpg/SOWoOxFKvqGprTg9u2LXbD9mqfR115/fj2+Rsj6qaziOYfxOXAq1Yz7ZpYo+NNVV1UVR+sqsOrammbyJw2YvkzPd7Myb4wZTXHyjX6bmtyTNq0NvZpn7/c/uCuzj9lYMyjJFsAh7YvjxuY7tj2+dAkWw9Mv4jm9Nl6NFcGdjF1Cmywk/xxND/2b0zy8OEZkqw3w1NGM9L+aE+1/nTtXzbOqPc3nakf2i7rfWmSWztbtx3//4Xm8x/cXhe0z0sGZ24TvLeNWnB7kcG/0yQAhw5UTbXWXjFVUFWfobma7qAkjx8ov4mm1ejuwLsyNF5du567z9MFJZ+mOY309CSPGKp7GU3foFOr6lcAbSv1x2jeyzuGx79KsnGSTVk7G9L8c3Uh8Ja1WM6xNIn/vwy2nrd9zg4bmIaBuocCfw78pKoG/0Hr4oU0+/nra+WhKGbLbB5vRpnR8WaO9oVRRh1LLmiflwxOmOQhNFcRa47Zp00z0h6Y/5Xm1NleNF/wIzrMehlN34cfJfkMTZP8X9McmI4e7PxaVd9O8naa/6p/lOSTwLU04ybtRDN0yL+MWMdg59pFNB29n9q+ft/A8q9sWxw+BXwnyVeBc2j+u92epuPwljRjjc2GJw+cjtyC5nTiTsC3Oia7UwY7V29Ec0pyD5rk4OMjpt8rtw1suwnwWOBxNEO1jBpLb9j/AD9IchJNK8cTaA7s36PpXzRlatypVyT5Y5qWi+1pTm2ewm19mQa9j+Ziir+qbhdk/APN6eAPJNmpqqZOo765jenvgL9M8jWavkB3pUlQ/xR4PateUDJRVbUiyXOBTwCnJ/kEzQUHD6NpcbqcVccaezHNfvF3NNv6SzRXWt6L5rN/MqNbcrq6a/u8T8fPfJx30HwXnwKcleTzNK29f9Ou4+1V9a2pidvv8vNpvpO/HtEZf0n7fGCSxVV1/FD9w2ha7t7HBKzF8abr8tfkeDPpfaHTsZKmD9srgXcm2Yum7+n9aL7bJ9NcyKK5VAtg3BEf/Xlw2zhXK4AzgQM6zHNB+9iUZiDOS4AbgZ/Q3A5rlfG92vn2pzlgXkNzocM5ND/AG4xZRw08bqbp8PwV4MnTvJejaA5EN3Db2E8fovlhG5z2eNZ8nLbBx3LgbJrWpU06fuZLRizneppE6X0094EdnP7AEdOvaN/b24G7rSbuqfd6b5ohD85tP59LaE7HrhI3zenLD7fTXN9uq1fR/GO40jpoTr8UcNQ073XpiLq/auuOGSoPzQCfX6VJYH/fxvEtmqsk7zli/z1+zGc9tc2WrG77jvi8DxxR9yc0P9bL2rh+RXPBzj3GLGsjmn38bJqrLK+hSTjfCdx1JjGP+X6cMpPPfJrlbdB+tj9qt/c17ef99DHfja6Pwf1k6nO9hRFjgdEkLTWT98I032NmcLyZ5nMZuy2YwfFmjvaFTsdK4IHAZ2iGOrmW5p+2g1jNd8nHZB7eMF4Tl/b2OVW1eH4jURdpbnnzbJqLLi6Y32jUd2luNfWcWrUFbXi642mSqSVzEJbUS/ZpkyRJ6gH7tEmSJulwut0H9dOMHt9NUsukTZI0MdUMhdFluk9PNhKp/+zTJkmS1AP2aZMkSeqB2/3p0a222qoWL14832FIkiSt1ve+970rqmrrUXW3+6Rt8eLFnHnmmfMdhiRJ0moluXBcnadHJUmSesCkTZIkqQdM2iRJknrApE2SJKkHTNokSZJ6wKRNkiSpB0zaJEmSesCkTZIkqQdM2iRJknrApE2SJKkHTNokSZJ6wKRNkiSpB0zaJEmSesCkTZIkqQdM2iRJknrApE2SJKkHTNokSZJ6wKRNkiSpB0zaJEmSemD9+Q5Auj34zXtfNd8haA3d9YVvn+8QJKkTW9okSZJ6wKRNkiSpBzw9Kklz6OgTvzXfIWgtvOiZj57vELQOs6VNkiSpB0zaJEmSesCkTZIkqQdM2iRJknrApE2SJKkH5jxpS/LiJGcmuTHJ8QPlj0jylSS/TbIsySeS3H2gPkneluTK9vH2JJnr+CVJkubDfLS0XQocARw7VL45cAywGNgBuAY4bqD+YGAfYGfgwcDewAsmG6okSdLCMOfjtFXVyQBJdgW2Gyj/wuB0SY4CTh8oejZwZFVd3NYfCTwfeN+kY5YkSZpvC7lP2x7AOQOvHwScNfD6rLZMkiTpdm9B3hEhyYOBNwBPGSjeGFg+8Ho5sHGSVFUNzX8wzelUtt9++wlHK0mSNHkLrqUtyX2BLwAvrapvDlStADYZeL0JsGI4YQOoqmOqateq2nXrrbeebMCSJElzYEElbUl2AE4F3lxVHxqqPofmIoQpO7Py6VNJkqTbrfkY8mP9JBsAi4BFSTZoy7YFvga8p6pGXVzwn8Arkmyb5B7AIcDxcxa4JEnSPJqPPm2HAm8ceP1M4HCggHsDb0xya31Vbdz++f62/oft6w+0ZZIkSbd78zHkx1Jg6Zjqw6eZr4BXtQ9JkqR1yoLq0yZJkqTRTNokSZJ6wKRNkiSpB0zaJEmSesCkTZIkqQdM2iRJknrApE2SJKkHTNokSZJ6wKRNkiSpB0zaJEmSesCkTZIkqQdM2iRJknrApE2SJKkHTNokSZJ6wKRNkiSpB0zaJEmSesCkTZIkqQdM2iRJknrApE2SJKkHTNokSZJ6wKRNkiSpB0zaJEmSesCkTZIkqQdM2iRJknrApE2SJKkHTNokSZJ6wKRNkiSpB0zaJEmSesCkTZIkqQdM2iRJknrApE2SJKkHTNokSZJ6wKRNkiSpB0zaJEmSesCkTZIkqQdM2iRJknrApE2SJKkHTNokSZJ6wKRNkiSpB0zaJEmSesCkTZIkqQdM2iRJknrApE2SJKkHTNokSZJ6wKRNkiSpB0zaJEmSesCkTZIkqQdM2iRJknrApE2SJKkHTNokSZJ6wKRNkiSpB0zaJEmSesCkTZIkqQdM2iRJknrApE2SJKkHTNokSZJ6wKRNkiSpB+Y8aUvy4iRnJrkxyfFDdY9Jcm6S65J8PckOA3VJ8rYkV7aPtyfJXMcvSZI0H+ajpe1S4Ajg2MHCJFsBJwOHAVsAZwInDUxyMLAPsDPwYGBv4AWTD1eSJGn+zXnSVlUnV9WngSuHqp4KnFNVn6iqG4ClwM5Jdmzrnw0cWVUXV9UlwJHAgXMTtSRJ0vxaSH3aHgScNfWiqq4Fzm/LV6lv/34QkiRJ64CFlLRtDCwfKlsO3GVM/XJg41H92pIc3PabO3PZsmUTCVaSJGkuLaSkbQWwyVDZJsA1Y+o3AVZUVQ0vqKqOqapdq2rXrbfeeiLBSpIkzaWFlLSdQ3ORAQBJNgLu05avUt/+fQ6SJEnrgPkY8mP9JBsAi4BFSTZIsj7wKWCnJPu29W8Azq6qc9tZ/xN4RZJtk9wDOAQ4fq7jlyRJmg/z0dJ2KHA98Brgme3fh1bVMmBf4C3AVcBuwP4D870f+CzwQ+BHwCltmSRJ0u3e+nO9wqpaSjOcx6i6U4Edx9QV8Kr2IUmStE5ZSH3aJEmSNEbnpC3JC5K8N8l+7esPJFmR5FtJtp1ciJIkSeqUtCVZCrwX2A/4aJKjgScBx9Bc4flPkwpQkiRJ3VvaDgDeWVVb0tw66gXAIVX1CpoLCh4zmfAkSZIE3ZO2e9IMyQHwSSDAz9vXPwPuOstxSZIkaUDXpG194Mb279+3z7cMPHtBgyRJ0gTNZMiP5yX5c5oErYCDk1wKbDeRyCRJknSrmSRtzx96ffDA36vc/1OSJEmzp1PSVlWe/pQkSZpHJmOSJEk9MKPbWCXZG9gT2AK4Eji9qk6ZRGDz7ZAv/Od8h6C1cOQTnzXfIUiSNKs6JW1J7gJ8DtgduIkmYdsSOCTJN4G9q2rFxKKUJElax3U9PfpW4KE0g+xuWFV3BzYEntWWv3Uy4UmSJAm6J237AodW1Yer6maAqrq5qj4MHNbWS5IkaUK6Jm1bAj8eU/fjtl6SJEkT0jVp+yWw95i6J7X1kiRJmpCuV4++HzgyycbAh4HLgG2A/YGDgFdMJjxJkiRB98F1/y3J1sDLgQPb4tDcj/Sfq+rfJxOeJEmSYAbjtFXV65L8C/AImnHafgt8p6qumlRwkiRJanQdp20P4PttgvaFyYYkSZKkYV0vRPg68MBJBiJJkqTxuiZtmWgUkiRJmtZMbhhfE4tCkiRJ05rJDePfm+R34yqr6s9mIR5JkiSNMJOk7XJg2aQCkSRJ0ngzSdreVFVnTCwSSZIkjTWTPm2SJEmaJyZtkiRJPdD19Oi9aO43KkmSpHnQ9d6jF046EEmSJI3X9TZWFzH9OG1VVTvMTkiSJEka1vX06Fe5LWkL8Czgc8CVkwhKkiRJK+t6evTAqb+TrE+TtC2tqu9PKC5JkiQNWJOrR72dlSRJ0hxzyA9JkqQeWJukzRY3SZKkOdL16tFvjCj+YJIV7d9VVXvOXliSJEka1PXq0VtYuWXt9AnEIkmSpDG6Xj26ZMJxSJIkaRpeiCBJktQDnZO2JNsm+dckZyb5ZZKd2vKXJdltciFKkiSpU9KW5EHAD4EDgEuB7YE7ttU7AC+dSHSSJEkCure0HQn8BLgX8FSaW1lN+TbwiFmOS5IkSQO6Xj36aODpVbUiyaKhul8D28xuWJIkSRrUtaXtlmnqtgKun4VYJEmSNEbXpO0M4Dlj6vYD/md2wpEkSdIoXU+Pvhk4NcmXgY/QDLT72CQvBf4K2GNC8UmSJImOLW1VdTqwD82FCMfSXIjwz8DuwD5V9d1JBShJkqTuLW1U1SnAKUnuC9wVuLKqfjqxyCRJknSrzknblKo6DzhvArFIkiRpjLW+jVWS3ZLc3D6+PRtBSZIkaWWdWtqS/Gqa6qk7I2wP3LjWEUmSJGkVXU+Pbgd8Hlg2om5r4IlVdcmsRSVJkqSVzKRP25uq6ozhwiSPAJ44eyFJkiRp2Fr3aaMZs02SJEkTNJOWticluR9wHXAZ8JOqWj6ZsCRJkjRoJknbGwb+LuCW9mrR02Y1IkmSJK2i6+nR+7WPBwG7AU8F3kRz5ehhsxlQksVJPp/kqiSXJzkqyfpt3WOSnJvkuiRfT7LDbK5bkiRpoep6G6vz28dPqup/q+q/q+rNVfVIYCmQJF9LctQsxHQ08Bvg7sAuwJ7Ai5JsBZxMkyRuAZwJnDQL65MkSVrwZnxHhBGOBi5s/x41JMhM3Qs4qqpuAC5P8kWaFr6nAudU1ScAkiwFrkiyY1WdOwvrlSRJWrDWOmmrqiuAE2Yhlin/Duyf5DRgc5rhRA4DlgBnDaz32iTn0yR0Jm2SJOl2resdEf5sddNU1dfWPhwATgeeD/wOWESTEH4a2JtVW/KWA3cZXkCSg4GDAbbffvtZCkuSJGn+dG1pO5XmitGw6rhsU2WL1jaYJOsBXwLeDzwK2Bg4FngbsALYZGiWTYBrhpdTVccAxwDsuuuujiMnSZJ6r2vSttfQPF8B/g746SzHswVwT5o+bTcCNyY5DjgCeBfw7KkJk2wE3Ac4Z5ZjkCRJWnA6JW1VdfrU30mmWtTOrKrvz2YwVXVFkl8CL0zyDpqWtmfT9GX7FPAvSfYFTqEZN+5sL0KQJEnrgtm4jdVseyrw5zT9184DbgJeXlXLgH2BtwBX0YwXt/98BSlJkjSXZmPIj1lVVT+guVJ0VN2pwI5zGY8kSdJC0PXq0XsPvJw6PbptkqunCqvqF7MYlyRJkgZ0bWk7j1WvGv300Ou1vnpUkiRJo3VN2p4z0SgkSZI0ra5Xj87mHQ8kSZI0QzO6ECFJgAfSjKd2JfCTqnLwWkmSpAnrPORHkoOAy4CzgdOAHwKXJnneZEKTJEnSlK5Xjz6D5rZQXwVOBC4HtgGeARyT5Lqq+ujEopQkSVrHdT09+irgw1V1wFD5CUk+BLwaMGmTJEmakK6nRx9A08I2yoltvSRJkiaka9J2DbDdmLrt2npJkiRNSNek7QvAW5PsPliY5JHAEW29JEmSJmQmfdoeAZyW5BKaq0i3oWllO6+tlyRJ0oR0HVz38iS7AM8FdqcZp+0C4HTg+Kq6blIBSpIkaQaD67aJ2VHtQ5IkSXOo8+C6kiRJmj9dB9f91WomqaraYRbikSRJ0ghdT49uB3weWDbBWCRJkjTGTG4Y/6aqOmNikUiSJGks+7RJkiT1gEmbJElSD8wkaauJRSFJkqRpzaRP2zFJxt1jtKpqz9kISJIkSavqmrR9A1vaJEmS5k3X21gtmXAckiRJmoYXIkiSJPVAp6QtyauTvHtM3buSvHJ2w5IkSdKgri1tzwHOHlP3g7ZekiRJE9I1adse+PmYul8A3ndUkiRpgrombdcB246p2w64cXbCkSRJ0ihdk7ZvAq9McqfBwvb1IW29JEmSJqTrOG1LgW8DP0tyInAJTcvbM4EtgQMnEZwkSZIaXcdpOyvJXsA7gFfTtNDdAnwL2LeqzppciJIkSep8G6uqOgPYI8mGwObAVVV1/cQikyRJ0q3WZHDdRcAdgJtmORZJkiSN0TlpS7J3ku8Dy4HzgT9uyz+Q5G8nFJ8kSZLofkeEfYD/Bq7gtj5tU34JPHvWI5MkSdKtura0vRE4rqoeD7xzqO5HwE6zGZQkSZJW1jVp+yPgpPbvGqq7imbYD0mSJE1I16Ttd8BWY+oWA8tmJRpJkiSN1DVp+wrw2iSbDZRVe0eEFwNfmO3AJEmSdJuu47S9HjgD+CnweZpTpK8BHgxsCuwzieAkSZLU6NTSVlUXAA8FPgc8DrgZ2AP4DrBbVV06qQAlSZI0szsiXAw8b4KxSJIkaYzOSduUJPeguVn8JbawSZIkzY2Z3BHhWUl+CVxEc1r0oiS/TPLMiUUnSZIkoPsdEV4MHA/8HHg+8OT2+TzghCR/P6kAJUmS1P306CHA8VX13KHyY5McD/wj8J7ZDEySJEm36Xp6dBvgY2PqPgLcbXbCkSRJ0ihdk7YfAvcZU3c/mvuPSpIkaUK6nh59KfCxJFcAJ1fVzUkWAfsCrwT2n1SAkiRJ6p60fRzYhOYU6c1JrgI2BxYBK4CPJ5matqpqh9kOVJIkaV3WNWn7Ks2tqyRJkjQPOiVtVXXghOOQJEnSNDoPritJkqT5Y9ImSZLUAyZtkiRJPWDSJkmS1AMLMmlLsn+SnyS5Nsn5SXZvyx+T5Nwk1yX5ehKHFpEkSeuEBZe0JXkc8DbgOcBdgD2AXyTZCjgZOAzYAjgTOGm+4pQkSZpLXcdpI8ndaW4cvydN0nQlcBrwr1V1+SzGdDjwpqr6Tvv6knb9BwPnVNUn2tdLgSuS7FhV587i+iVJkhacTi1tSe4P/AB4Cc0dEM4ArqW5vdUPktxvNoJpb421K7B1kvOSXJzkqCQbAg8CzpqatqquBc5vy4eXc3CSM5OcuWzZstkITZIkaV51PT36NuB3wP2raq+qenpV7QXcH1je1s+GuwF3AP4a2B3YBXgIcCiwcbuuQctpTqGupKqOqapdq2rXrbfeepZCkyRJmj9dk7a9gMOq6oLBwqq6EFja1s+G69vnd1fVZVV1BfCvwJNoWvg2GZp+E+CaWVq3JEnSgtU1absj45Oja9r6tVZVVwEXM/o+p+cAO0+9SLIRcJ+2XJIk6Xata9L2A+Afkqw0fZIAL2rrZ8tx7brummRz4GXA54BPATsl2TfJBsAbgLO9CEGSJK0Lul49+iaaxOknSU4CLgO2Af4GuB/wF7MY05uBrYCfATcAHwfeUlU3JNkXOAo4EfgusP8srleSJGnB6pS0VdUXk+wNHAG8HgjNKczvAXtX1ZdnK6Cq+gNN692LRtSdCuw4W+uSJEnqi87jtFXVF4EvJrkzsDlwVVVdN7HIJEmSdKvOSduUNlEzWZMkSZpDnW9jleQFSd6bZL/29QeSrEjyrSTbTi5ESZIkdb0jwlLgvcB+wEeTHE0zdtoxNMNu/NOkApQkSVL3lrYDgHdW1ZbAgcALgEOq6hXAa4DHTCY8SZIkQfek7Z4046QBfJLm6tGft69/Btx1luOSJEnSgK5J2/rAje3fv2+fbxl47tw3TpIkSTM3k6tHn5fkz2kStAIOTnIpsN1EIpMkSdKtZpK0PX/o9cEDf4+6V6gkSZJmSdc7Inj6U5IkaR6ZjEmSJPVA13Habk7y8EkHI0mSpNG6trRlolFIkiRpWp4elSRJ6oGZXD16UDvkx0hV9aZZiEeSJEkjzCRp25vbBtgdVoBJmyRJ0oTMJGnbp6rOmFgkkiRJGss+bZIkST1g0iZJktQDXZO25wDnTzIQSZIkjde1T9vngS2BK4crktwf+G1VXTGbgUmStK47772nz3cIWkP3feGes77Mri1tRwOHjKl7eVsvSZKkCematD0a+NKYui8Dfzo74UiSJGmUrknb5sDyMXW/ozl1KkmSpAnpmrRdDOw2pm434LLZCUeSJEmjdE3aPgm8LslfDBa2r18DfHy2A5MkSdJtul49+iZgD+AzSS4HLgG2BbYBvgMcPpnwJEmSBB2Ttqq6LsmewAHA42j6sJ1HcxHCiVV10+RClCRJUud7j1bVH4Bj24ckSZLm0ExuGE+SB9OcJt0SeH9VXZ7kvsCvq+qaSQQoSZKkjklbkjsBJwJPBQIU8FngcuDtwM9oLkiQJEnSBHS9evQtwGNp+rTdjSZxm/IF4AmzHJckSZIGdD09+nTg0Kr6SJJFQ3W/BBbPalSSJElaSdeWti2Bn0yzjDvNTjiSJEkapWvS9kvgkWPqHg78dHbCkSRJ0ihdk7b/BF6T5BnAHduySrIX8HIcBkSSJGmiuiZtbwdOAT4E/LYt+xZwKvDFqnr3BGKTJElSq+sdEW4G9k/yHporRe8KXEmTsJ0+wfgkSZLEDAfXrapvAt+cUCySJEkao+vpUUmSJM2jrndEuIXmLgjjVFXNqNVOkiRJ3XVNtN7EbUnbIuBQ4D+ASycRlCRJklbW9UKEpVN/t3dEOJTmhvHfn1BckiRJGmCfNkmSpB5Yk6TtoTSnSq+e3VAkSZI0TtcLEabueLAx8Djgx1X1i4lFJUmSpJV0vRDhz2ha164Hvgi8bmIRSZIkaRVdL0RYPOE4JEmSNA0vRJAkSeqBrn3a3rC6aarqTWsfjiRJkkbp2qdtKXATcDGQEfVFMwCvJEmSJqBr0nYccCBwFvCyqrpwYhFJkiRpFZ36tFXV84BHAdsB5yR5fZI7TjQySZIk3arzhQhV9V3g4cArgZfTJG9/PqnAJEmSdJsZXT1ajfcCDwBOAz6X5OQkO0wiOEmSJDW6Xj36rBHF3wR+DxwMPJ7mbgmSJEmagK4XIhy/mvo7r2UcK0lyP+CHwCer6plt2WOA9wDbA98FDvSCCEmStK7oeiHCeqt7zHJc7wH+d+pFkq2Ak4HDgC2AM4GTZnmdkiRJC9aCuyNCkv2Bq4GvDhQ/FTinqj5RVTfQjBu3c5Id5z5CSZKkude1T9v2q5umqn61tsEk2YRmkN7HAM8bqHoQzRhxU+u6Nsn5bfm5a7teSZKkha5rn7YLaO56MJ1FaxcKAG8GPlhVFyUr3XhhY2DZ0LTLgbuMWkiSg2kukGD77Vebb0qSJC14XZM2gLcA508qkCS7AI8FHjKiegWwyVDZJsA1o5ZVVccAxwDsuuuuq0s2JUmSFryZJG2fq6ozJhYJLAEWA79qW9k2BhYleSDwPuDZUxMm2Qi4D3DOBOORJElaMGZyIcKkW6yOoUnEdmkf7wNOAZ4AfArYKcm+STYA3gCcXVX2Z5MkSeuEmbS0vSHJZcANwJU0p0q/OVtjpVXVdcB1U6+TrABuqKpl7et9gaOAE2nGadt/NtYrSZLUB12Ttl8BOwEPBTYENgUCVJJPAAdU1R9mM7CqWjr0+lTAIT4kSdI6qevguour6l5VtW1VbQHckSaBehWwD/D6yYUoSZKkNRpct6purqqfVdWRwFuBp89uWJIkSRo0kz5t47yb5ubxkiRJmpAZJW1pxuJ4IM39P68EflJVVwFfn0BskiRJanU+PZrkIOAy4GzgNOCHwKVJnjfdfJIkSVp7Xe89+gyacdS+SjPkxuXANsAzgGOSXFdVH51YlJIkSeu4rqdHXwV8uKoOGCo/IcmHgFcDJm2SJEkT0vX06ANoWthGObGtlyRJ0oR0TdquAbYbU7cdY27cLkmSpNnRNWn7AvDWJLsPFiZ5JHBEWy9JkqQJmUmftkcApyW5hOYq0m1oWtnOa+slSZI0IZ2Stqq6PMkuwHOB3WnGabsAOB04vr3ZuyRJkiak8+C6bWJ2VPuQJEnSHBrbpy3Jfl0WkGTbJKfMXkiSJEkaNt2FCB9J8uzpZk7yAuDHwK6zGpUkSZJWMl3S9t/AB5O8aLgiyb2TfA14L3AK8KAJxSdJkiSmT9r+BvgI8O4kt14dmuTlNPcffQCwT1X9bVVdMdkwJUmS1m1jL0SoqluAZyW5FvinJNsCf0Iz9MdxwCuqavnchClJkrRuW+3Vo1X1wiQrgEOAG4AnVNVXJh6ZJEmSbtXpjghV9UrgcGADYL8kmWhUkiRJWsnYlrYk9x4q+hCwNfBCYKMkhw5WVtUvZj88SZIkwfSnR88DakR5gP2Bpw2VL5qtoCRJkrSy6ZK258xZFJIkSZrWdFePnjCXgUiSJGm8ThciSJIkaX6ZtEmSJPWASZskSVIPmLRJkiT1gEmbJElSD5i0SZIk9YBJmyRJUg+YtEmSJPWASZskSVIPmLRJkiT1gEmbJElSD5i0SZIk9YBJmyRJUg+YtEmSJPWASZskSVIPmLRJkiT1gEmbJElSD5i0SZIk9YBJmyRJUg+YtEmSJPWASZskSVIPmLRJkiT1gEmbJElSD5i0SZIk9YBJmyRJUg+YtEmSJPWASZskSVIPmLRJkiT1gEmbJElSD5i0SZIk9YBJmyRJUg+YtEmSJPWASZskSVIPLKikLcmdknwwyYVJrknyf0meOFD/mCTnJrkuydeT7DCf8UqSJM2VBZW0AesDFwF7ApsChwEfT7I4yVbAyW3ZFsCZwEnzFagkSdJcWn++AxhUVdcCSweKPpfkl8DDgC2Bc6rqEwBJlgJXJNmxqs6d61glSZLm0kJraVtJkrsB9wfOAR4EnDVV1yZ457flkiRJt2sLNmlLcgfgw8AJbUvaxsDyocmWA3cZMe/BSc5McuayZcsmH6wkSdKELcikLcl6wIeA3wMvbotXAJsMTboJcM3w/FV1TFXtWlW7br311hONVZIkaS4suKQtSYAPAncD9q2qP7RV5wA7D0y3EXCftlySJOl2bcElbcB7gT8C/rKqrh8o/xSwU5J9k2wAvAE424sQJEnSumBBJW3tuGsvAHYBLk+yon08o6qWAfsCbwGuAnYD9p+3YCVJkubQQhvy40Ig09SfCuw4dxFJkiQtDAuqpU2SJEmjmbRJkiT1gEmbJElSD5i0SZIk9YBJmyRJUg+YtEmSJPWASZskSVIPmLRJkiT1gEmbJElSD5i0SZIk9YBJmyRJUg+YtEmSJPWASZskSVIPmLRJkiT1gEmbJElSD5i0SZIk9YBJmyRJUg+YtEmSJPWASZskSVIPmLRJkiT1gEmbJElSD5i0SZIk9YBJmyRJUg+YtEmSJPWASZskSVIPmLRJkiT1gEmbJElSD5i0SZIk9YBJmyRJUg+YtEmSJPWASZskSVIPmLRJkiT1gEmbJElSD5i0SZIk9YBJmyRJUg+YtEmSJPWASZskSVIPmLRJkiT1gEmbJElSD5i0SZIk9YBJmyRJUg+YtEmSJPWASZskSVIPmLRJkiT1gEmbJElSD5i0SZIk9YBJmyRJUg+YtEmSJPWASZskSVIPmLRJkiT1gEmbJElSD5i0SZIk9YBJmyRJUg+YtEmSJPWASZskSVIPmLRJkiT1gEmbJElSD/QqaUuyRZJPJbk2yYVJ/na+Y5IkSZoL6893ADP0HuD3wN2AXYBTkpxVVefMa1SSJEkT1puWtiQbAfsCh1XViqr6FvAZ4ID5jUySJGnyepO0AfcHbq6qnw2UnQU8aJ7ikSRJmjOpqvmOoZMkuwOfqKptBsqeDzyjqpYMTXswcHD78gHAT+cqzh7ZCrhivoNQL7ivaCbcX9SV+8poO1TV1qMq+tSnbQWwyVDZJsA1wxNW1THAMXMRVF8lObOqdp3vOLTwua9oJtxf1JX7ysz16fToz4D1k9xvoGxnwIsQJEnS7V5vkraquhY4GXhTko2S/CnwFOBD8xuZJEnS5PUmaWu9CNgQ+A3wUeCFDvexxjx9rK7cVzQT7i/qyn1lhnpzIYIkSdK6rG8tbZIkSeskkzbNWJIHJnlSkkVJ9k9yj/mOSf3h/qOFJsnfJtkuyabtUFLqoSR3TnJwkjskeVSSR813TLPNpE1rYhlwKM34Os8Cfju/4ahn3H+00NwI/D+aMT3vOM+xaA1V1XXAnwK/Bt4HXDm/Ec0++7RJkiT1gC1tC1ySC5I8duD1QUlOa/+uJPdt/94+yfVJTmxf3yfJT5Nck+TXSY4YWMbxU6+TbJnkx0le2L5ekuTigWn3a9dzUPv6wCTfGqh/VVt/a4yaO0numeTkJMuSXJnkqHYb/U+SdydZnuTcJI8ZmGfTJB9MclmSS5IckWTRQP192226on3cPLD9F7d16w9Mf2KSpe3f7j9raKFty/b13kl+kOTqJN9O8uBp4l+a5A/teq5O8qkkd2nrVtruw/ENvN4iyXFJLk1yVZJPD9Q9P8l5SX6b5DMZOK0+dCx8cpKLkty7fX3r8a59/fnB953ktIHPZL0kPxzch9dVaX57rm+35yVJXtyW3/p5DU1/RJLjB14/ut1nrm63x4Ft+aZJ/rPdzy9McmiS9dq6W/eTdlt8LMlHB+qn+81baX9O8vD29RHcjpi03X68mZWbgn8DPInmrhGPAA5K8seDMyTZGPgC8JGqeu/wApPcoV3uZaNWmGRz4CXA1bMQv2ao/XH+HHAhsBjYFvhYW70b8Aua28S8ETg5yRZt3QnATcB9gYcAjwcGD8LrAVTVxlW1MfDNNYzP/aejhbgtkzwUOBZ4AbAl8H7gM0nuNM1sJ7Xr2R64F/DsrutrfQi4M809pe8K/Fsby58B/wTsB9yd5nP62PDMSfakOS32pKr6xYj6JcDYxLONd/MZxnx79pft9vxb4F1Jhu9KNFKS7Wl+W94NbA3sAvygrX43sClwb2BPmi4SzxmxmKPa6Z5VVbeMqB/+zRv2duCSLvH2iUnb7UD73+8jaQ7gAFTVNVV1fjXnv0Nzjv/SgdnuBHwaOLeqxv0n8gLguzR3oxjl9TQH9eVr9Qa0ph4O3AN4ZVVdW1U3VNVUa8ZvgHdW1R+q6iSavjp/keRuwBOBl7Xz/Ibmh3H/geVuAPx+FuJz/+luIW7L5wPvr6rvVtXNVXUCTd+vR3SYdxHN70vnPkVJ7k7zfv6uqq5q3+/pbfUzgGOr6vtVdSPwWuCRSRYPLOIhwGdo7kf9wxHLD80P+RvGrH8D4DCaZEArWx/4Hd33pWcAp1bVR9vteGVV/aD95+RpwGvb36gLgCOBAwZnblvH9gL2rao/DC981G/eUP3eNPvfqR3j7Q2Ttn74dNvEfDXwrhH1b6M52Ky0c7fNx8uB84BvsfJ9Wv+e5j/aRybZcHiB7WmNV7XLXUX7n9R+wL/M+N1ottwTuLCqbhpRd0mt3GH1QpqkYAfgDsBlA/vU+2laNaZsQ3OxwHSuGJh/v+FK958ZW4jbcgfgkKm6tv6ewD2SPCO3nXL9wsA8+7XTLQOuBT47UPeIdjm/bU+bDd9z8p7Ab6vqqhEx3qN93wBU1QqahHDbgWk+APwceNyY97lfO8/XxtS/FPgSTVKsxqeT/A74MvDWqrqhLX9Xuy0vS3Jsm/AOuidw/ojlbUVzoceFA2UXsvJ2fCjwV+209x4T18jfvNZ6NK2yrxr/tvrLpK0f9qmqzapqM5rTSYP+jGbn/vjwTFX1q6ralOYLsSfwvIHqbwN7AP8LvGXEOl8JfLyqLhxRB3AE8PaqumZMvSbvImD7DPRJGrBt27IwZXualtaLaFpLtprap6pqk6p60MC0DwHOWs26txrYJ1fZ93D/mamFuC0vAt4ysOzNqurObevJh6dOuVbVEwfm+Xi7nDsDP6RpRZnynbZua+ArNKe/hj+DLZJsNiLGS2mSSACSbERzynbw9NfLgL2B57WndgdNnap/9ZjPYAvgxcDhY+rXVftU1SY0+9xLkzyyLX9Juy13Ah4GHDg030XAfUYs7wqaRGuHgbLtWXk7LgceS9sSn4E+mq2xv3mtA4GfVtV3xr6rHjNp67+lNKdUVroMOM2YQ1P9Xu5Ic7ri+oFJvtP+V/8PwNMHvowAd6HpYzAqmYOm/8xuNP/Va/6cQdNf7J/T3I93gzT35IWmteUlacYr+hvgj4DPV9VlNP81H5lkk7az733avkC0fVYOpLlN3Jpy/5m5hbgt/wP4uyS7pbFRkr9oW1FX5xagaBK0lVTVzTQ/zOsNlV9G0w/q6CSbt+93j7b6I8BzkuzS9ql7K/Dd9vTalG9W1eXAPwLHtX0qpxwAfLuqzh4T78uAD7bza1U3t8/D2/Namn8chnOJDwOPTXMh0vppLnjbpd32HwfekuQuSXYAXgGcODDv+VV1WVUdQ3NK9h+Hlr2UEb95A15Pc/r8dsmkrf/+r6pOG1H+x8D/JbmGplXt8zSdfFdSVVfSJG6DTdybAO8ac5oC4G7AoaP6GmjutAfAv6RJgn4FXEzTXwSavmT3o/nP9i3AX7fbGpqOv3cEfgxcBXySpnM3wJnAjsD7p05/AbsDR7WnNLtw/5mhhbgtq+pMmn5tR7XLPo9VW1SGPa1dz5XAA4HXDdT9SZKL01yZ+Qya05HDDqBpiTmXpi/fy9pYvkpzOuy/aJLb+7By373BuD9E09IzuO7NGXOqvrUIeMdq3tu66LPt9jwbOBk4pS1/e7sdf0GzXxw3OFNV/YrmQrhDaMZh/AGwc1v9DzTJ3i9ouu18hKZv6ygHAf+Y5AEDZeN+86Z8rqp+3uXN9ZHjtEm3M2kurT+oqh69BvNeUFWLR5R/ADhiqGVDE+a2lDTIljZJg0YOz0Hz3/KoTvJauNyW0u3MqE6vktZRVfXIMeW3yyuxbs/cltLtj6dHJUmSesDTo5IkST1g0iZJktQDJm2SJEk9YNImSZLUAyZtkiRJPWDSJkmS1AP/H7vf9xsjl51OAAAAAElFTkSuQmCC">
            <a:extLst>
              <a:ext uri="{FF2B5EF4-FFF2-40B4-BE49-F238E27FC236}">
                <a16:creationId xmlns:a16="http://schemas.microsoft.com/office/drawing/2014/main" id="{4E36D50D-AD43-171B-97C8-04D4F429B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1" y="0"/>
            <a:ext cx="4480560" cy="353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снимок экрана, Прямоугольник, Красочность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676D151D-3E10-9816-6904-CA39B77A9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67" y="56743"/>
            <a:ext cx="4341813" cy="342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data:image/png;base64,iVBORw0KGgoAAAANSUhEUgAAAm0AAAHqCAYAAABWVnlDAAAAOXRFWHRTb2Z0d2FyZQBNYXRwbG90bGliIHZlcnNpb24zLjQuMywgaHR0cHM6Ly9tYXRwbG90bGliLm9yZy/MnkTPAAAACXBIWXMAAAsTAAALEwEAmpwYAAA4/klEQVR4nO3debgkZXmw8fthRgSBYR0W2QYQRSGCSgSiLIpKUFSUBHFBQRHUkICiuCGOLBqJxAUEJcoSFgUMGhVxQQUlfkomyiKKyjLs6LANDKvA8/3xVkNNT/eZ6pnuc07N3L/r6uucft/qqqe7qruffpeqyEwkSZI0uS0z0QFIkiRp4UzaJEmSWsCkTZIkqQVM2iRJklrApE2SJKkFTNokSZJawKRNkiSpBUzaJqmI+FBEZER8fYxljq6WOWE8Y5MkSeMvPLnu5BQRqwI3AU8FNs7Mm7rqnwbcCKwGPDsz/zD+UUqSpPFiS9sklZl3A6cBU4F/6bHI24DVge+ZsEmStBTITG+T9AY8E3gcuAdYsVYewNVAAjt3PWZ2dVsZOB64BXgI+B0l+Ys+29oT+BkwF3gQuBL4MPDUHsvOrrbduT0C3ACcATynz/o3A06ltB4+DPwZOAt4Vo9lT63WO6PPuhK4qKtsZlW+02K+5jt1PbcE7gV+C3wUWL5r+X2qZfZpsO5ecXee68bA+6r9+hBwM/BZYFqP9bwEOKnap/dW++u3wMeB5bqWjWq/JPDPfZ7rzK7y7YD7q2Ng1a66qcB7gF9W234A+A1wILBM17IzqvWf2uf16LnPer1OTV5v4AXAfwF/qY6xG4ATgHX6rOtpwAeBWcB9wDzg98AXgLX6HOv9bqfW1jsbmN1jextWr9cCr/kYx8xYz/eEzvab7Nd+76/aNprcZnSt643AT4G7Kcft74HD6P25MdZ6v97ruKD8OP0N5Rj/C3AysHaPdV/U/TpU5dOA23odhyzCe2/Q46y2jc7tceB24EfArn3W/XngcuCuKp4/AcfS9V5s8vnT63UZ9Pjoqmv8PVEtvx7l/fSn6rncBVwKfKzrM6LJbZ+Ffa5U8XWW36lXTG2/TUWTVmb+MSLOB3YD9gWOq6p2A54FXJGZP+7x0GWBC4FVgK9X9/egfBg8C/in+sIR8UnKG+8OSiI1D9gV+CSwS0S8PDP/2rWNucDnqv+fCmwFvBnYLSKemZl/qa3/74HzgKcA3wGuobyZXw+8KiJekpm/bvq6jJOLKR94UF7H3YCjgC0oX1TD9llgB+Ac4L+BXYCDge0j4sWZ+VBt2Q9SkuBfAOcDywEvonzZ7RQRL8vMx6B8WkfEPpQk/vMRcXdmntEviIjYolrnn4FXZGnx7dR19t8uwB8ox8pDlCTyOGAbYO/FehUWUUTsRvkiDeAblC/SFwDvBl4bES/KzNm15VelJBtbUp7LyZQfH5sAb6ccr3+mHOOr1Da1E7AjpRV8dq38sgZhfgFYfqAn1kdEvAA4YBjrosT+ia6yj1New1O7yu+pxfBVymt1M+X1ugfYFjgS2Ln63Hi06/G91gnlR0e39wKvAM4Gvg+8mPI5uFNEbJOZc8Z8VsWRwNoLWabxe2/Q46zm85TXZwqwEfA64GURsWtmfr+23Duruospn+FTgOdTkspdq+d9X4PnPXSDfk9ExNbADyhDeH5GOUaeBjyH8ll1JOU16T729qH8wOkuv2wh8a0I/Pugz6t1Jjpr9Db2DXgp5VfDNVQtGcBP6P/re3ZVdwm1Xz+UN861Vd0OtfLtqrIbqf2CpbSofKeq+0iPbczuse1jq+X3rJWtSvkVfgddrXDA5pQ3/q+7yk9l4lvaZnaVd8YQPtBVvk+/fdEw7s5zvQPYsFa+DOXLIal+ldbqNqZHiynlQzCBN/SoW57ywflX4FW9nivly+RWSsvEJj3W0XmNjwOm1MqnAF+t6l5bK5/BOLS0AStWr99jwPZdy3+wWv6HXeVnVeUnsmAL4UrAyoPEvLD3ByXpT0orQ99WjobPd5lqPfdStbg3OYabvr8Wtg+64jqPBVufO6/RQYOss8fjHwGe11X32aruq13lF/V4HbYEHq295qd21Xdeh0bvvUU8znq+1sCrq/ITuso3pPbeqpW/o1r+gws7Phq8LgMfHwz4PUFpKLi+Kn9Tj22sP8b+XyDmrvoZffbnZ6ry/2UJbmlzTNskl5k/oTSVbwK8JiK2orRs/Bn42hgP/XBmPlxbz12UL3Uov1Y73l79PSozb68t/yhwCKU5f7+G4XZabm+vlb2V0lLx8cz8XX3hzLwK+A/geRHxnIbbmCjLUJKT2xe24CL6fGbe0LmTmY8DH6C8/m+vL5iZ12X1KdXlc9XfXborMvNByhfFb4FzI2L7en1ErE3pslke2CUzr+2qX4bSBXo78N6sWvKqdT9GOVaS0to63l5LGd95dmb+vKvuWEoS9fKI2AAgItYE3kBJTt9fvdZPyMz7MnPusIKLiOUprWy38uR7cHG8E/hbSmvYqI7HhTmIkhC9vTq26o4E7mTxj4XTM/M3XWUzKa38b4qIp/Z7YEQEpcvyIcqxOZam772BjrOF6PVZSWbeUH9v1ZxMSdIXeG+Pk0G/J15NSa6+nZlnda8suybWLa6I2JxyTH6b0lOwxLJ7tB0+B5xC6S7ofLicUE/KujxK6TrrdlH193m1sudXf3/SvXCW7tmbgY0iYpXMvKdWvUpEzKz+X5bSRbAz5dfPz2rLbVf93bK2fN0zq7/PpozRqjs4Iu5hMPtExE6UBOIeyi/DH2TmAwOuZ6davKtSPoSWp4zn6mX3iJhR/X8vpcvoR1nrXlyIi7sLMvO6iLgJmFF//SNiBcoH1Osor99KlO6ajnV7bSAz50bElymtS9+hfAFCSaq/T/lhcHZmXtHj4c+kfGH9CTisfCcu4EHKfuy2VZ99v1OvlVRm9HnMVj3KxjqGH42In1G+QJ5HOR7+lpKE/ywz7x8jhmH5CKUV8w2UsXOLLCLWoHRHXUlp8XztGIvvNMBrOEgMT6O0Yt1BeY/2Wuxheh8Lg+j1npgbEZdRuqifTf8us7cDf0dpAVtYgtD0vTfocVbX+SxbhvI+ez3wK8p78QnVEIQDgL0o3YgrM/+EwZ7vbeb//KnrVdYxyPEx6PfEtlX1BWNsf5hOoPQiHERpfVximbS1w9eAf6WMu3iM8uvxxDGWv6PPr7XOL6SVa2Wd/2/rs67bgA2q5e7petzHu5adDfxfV9nq1d939g8XKF0P3Q5ayGN6eVuPsrsj4j2Z2fecdz3sWN3qfkhJxnp5LQt+gT4QER/LzCbjLP7cp/x2SpfJysA91Yf6T4AXUlrNzgbmUD6woOyTni0QEbEO5Qv/T8AKlO4EKC1oSUn03xARp2TmD7oe3tmPm7Lgfq/rtR+3rG6D2HAh26lrcgzDk2PTOn9vGTCmgUXEppRWmwsz85zqB8XiOIYy1GH3KlEYa9lex/AwrEr5kTCd5vtoUYz1noD5P8eeEBGrUT4vf0/pTu2X6DTZzhPvPQY/zuq6P8vuo7zfun9Mnk35MXYdZXzd7ZQEGMo4u36ti70+fxZmkONj0O+JVary8XiPvZXy3XhYZs5eyHui9ewebYGqRa1zAt0pwJk59iDcNSJiSo/yzoDcetfP3K66buv0eAzADZkZmRmUCQabAv8POC4iDu2x/i07y/e5ndZj2xv1WrZPnB0vqS23OuVX64rAyRGxykIeW/eJ2npWpLQibgb8rM8v2n1ry68C/AOlxfMzEbFZg+2t1ae8e5+9lpKwnZaZf5OZ+2fmRzNzJvDlhWzjS5QP1X0oA7zvrcqXqcp2o3z4/kdETOt6bGf731zIftyox3ZP67Mfuwca113c5zH79lh20GP4nurvwr7Mh+E4SoJz4OKuKCL+jrKfTuvRPdfLJ/q8hr3ea4PovI6/WcixsLjfnk3fE90+BawB/FMuOIFqcbazqJ+VUH2WUd5ra1F+PB0MnNtZoBq4/zrKBITNMnPfzPxw9d4+gtKj0c++fV7/BVoRawY5Pible6z6TP83yg/Rz4y99JLBpK09Tq/9/9mFLDuV0jXQbafqb32cyG+66p4QEc+gzPK8vqtrdD6Z+WhmXsOTs1LrY1l+Wf3dnnGWmXdl5kmUrr/lKTM/F2U992cZW/g5yoSE1y1k+bmZ+V+UD78Atm6wmQV+8UbExsD6lEHt91TFz6j+/leTddTW9RbgNZTxO7/IMp6wM/vwhMw8s+rKfVe1zWO7VnE11ezAqrVvMhnrGJ5KmXUI0JmhfCllDM4OVVfzSETEP1DGIH0mF/9cilMoP9zmAocuZNmRysx5wFXA5lWr1qj0ek+sTOm+65xepLv+hZSxVWdl5k8XYzu93nuDHmcLyOIvmfmvlC7uXauZzPDke/vbPZLNFzKkmceLaNDvic7n/q4jjusoYE3gwOw/XGiJYtLWHrtXf39YfeEuzKfqA3WrD9fDqrun1JY7ufp7WERMry0/hfLLZRnKzMAmOl1g9UHyp1C+7D9efaDOJyKWGUKXUV/Vh2mn9afp+LJ+ej2/sWw6wHYPiogNO3eqgf//Rnn96/trdvV3p/qDqy+ZT/dacTXJ4POU2cOH1ao6rbV3dAoy89uUmZX7RcQrauWPUlqN1gG+UA2u797OOhM0oeRblPM/vTEitu2qO5gy2/bCzLwRoGql/jrluXymeq2fEBErVsnB4lie8uPqBuDoxVwXlFNKbAl8NGun05lA/05p+enZgh0Rq0bE8xd41GD2jojndZXNpLQWf63Pl/QJlBnp7x9gO03fe99igONsLBGxOiXRSZ4cjzq7+rtT17JrAl9s9ExGZ9Dvie9Qns9rImKBUyRFxDBa4LakvC/OzcwfDmF9reCYtkmsGnT875Tm9JdQ3uBHNXjobZSxD7+NiG9Tui//gfIldULWJgpk5i8i4hjKr/ffRsQ3KCdW3ZXSMnUJ5QOsW30iwhTKgNfXV/e/VFv/nVWLwzeBX0bEjym/0h+njIHYjtKNuVyD59XEa2rdkatRuhO3AC5pmOx21AfprkD5pbsD5UP7nB7LvyQiOs9hGvAy4OWUU7X0Opdet/8BLouIsymtKbtQPpT+jzKOqaNznrv3RcTfUH4Bb0Dp2jy/+r/blyjjkF6XzSZk/DOlO/grEbFFZna6UY+sYnoX8OqI+AllzMqalAT1RZQTEHdPKBmpzJwXEW+ndDVdHBHnUgaCv4DSDXw7C57T7EDKcfEuyr7+AeUUExtRXvvX8OTEnUWxZvV394av+cK8gNKC86WFLTgeMvPkKOeKew9wbfX6dS6rtxHlvXIK5fVdVBcA/xMR51A+015c3WYDH+rzmBcAB2dmv7FXvTR67y3icdbRmYjQGQv4WsprdXaWmf1QTlXxP8DrI+IXlM/etSifxX+gzD6eEIN+T2TmIxHxj5RxwGdFxAGU1rflKBNIdmbx84+tKAn6+xZzPe2Sk+C8I95633jyfDTzKGdt37vBY2bz5BURvkj5Un2Y0pUw1hUR9qK88e6jdD1cRfkCXq7PNrJ2e4zygfIj4DVjPJfjefLM2J1zTJ1O+WKrL3sqi36etvptLnAFpXWp59nNe6x7px7reZCSKH2Jch3Y+vL79Fh+XvXcjqE6s/4YcXee68aUqfOds7LfQumO7XVFhPWBM6tlHqz21aGUD8H5tkHpqk7g+DGe68weda+r6k7qKg/KCXR/TElgH6niuIQyS3L92rIzGIfztNXq/pby42BOFdeNlAk7T++zrhUox/gVlAHh91ESzs8Baw4Sc5/3x/mDvOYLeb6PA9v0qL+ICThPW2253YDvUq4O8AglcbmU8uNys0Vc5xOvcfX8L6uO8zmURLDXlQcuqh5zOV3nOet3HLII771BjzMWvCJCUk6HMovyebxs1/KrUVoLZ1exXEsZ//Y0ep//r3N8LPB+GMXxwQDfE9XyG1TP5/rqtbqTMmv2o2Ps/wVi7rM/E/jAorxH23zzgvFLmIiYDZCZMyY2EjUREadSZrxulL3PpC4tVaoW7o9TJhVdNMLtnIrvPbWMY9okSZJawKRNkiSpBUzaJEmSWsAxbZIkSS1gS5skSVILLPHnaVtjjTVyxowZEx2GJEnSQv3f//3fHZk5vVfdEp+0zZgxg1mzZk10GJIkSQsVETf0q7N7VJIkqQVM2iRJklrApE2SJKkFTNokSZJawKRNkiSpBUzaJEmSWsCkTZIkqQVM2iRJklrApE2SJKkFTNokSZJawKRNkiSpBUzaJEmSWsCkTZIkqQVM2iRJklrApE2SJKkFTNokSZJawKRNkiSpBUzaJEmSWsCkTZIkqQWmTnQAkrQ0OeGMSyY6BC2G97zlxRMdgpZitrRJkiS1gEmbJElSC5i0SZIktYBJmyRJUguYtEmSJLWASZskSVILmLRJkiS1gEmbJElSC5i0SZIktYBJmyRJUguYtEmSJLWASZskSVILmLRJkiS1gEmbJElSC5i0SZIktcDUiQ5AWhL85cRDJzoELaI1333MRIcgSY3Y0iZJktQCJm2SJEktYNImSZLUAiZtkiRJLWDSJkmS1AImbZIkSS1g0iZJktQCJm2SJEktYNImSZLUAiZtkiRJLWDSJkmS1ALjnrRFxIERMSsiHo6IU2vl20bEjyLiroiYExHnRsQ6tfqIiE9HxJ3V7ZiIiPGOX5IkaSJMREvbrcBRwMld5asCJwEzgA2B+4BTavX7A7sDWwLPBXYDDhhtqJIkSZPD1PHeYGaeBxARWwPr1covqC8XEccDF9eK3gYcm5k3V/XHAu8EvjTqmCVJkibaZB7TtgNwVe3+5sDltfuXV2ULiIj9qy7YWXPmzBlhiJIkSeNjUiZtEfFc4HDgA7XiFYG5tftzgRV7jWvLzJMyc+vM3Hr69OmjDVaSJGkcTLqkLSKeAVwAHJSZP69VzQOm1e5PA+ZlZo5nfJIkSRNhUiVtEbEhcCFwZGae3lV9FWUSQseWzN99KkmStMSaiFN+TI2I5YApwJSIWK4qWxf4CfDFzOw1ueA/gfdFxLoR8XTgEODUcQtckiRpAo377FHgMODjtftvAT4BJLAx8PGIeKI+M1es/v1yVX9ldf8rVZkkSdISbyJO+TETmNmn+hNjPC6BQ6ubJEnSUmVSjWmTJElSbyZtkiRJLWDSJkmS1AImbZIkSS1g0iZJktQCJm2SJEktYNImSZLUAiZtkiRJLWDSJkmS1AImbZIkSS1g0iZJktQCJm2SJEktYNImSZLUAiZtkiRJLWDSJkmS1AImbZIkSS1g0iZJktQCJm2SJEktYNImSZLUAiZtkiRJLWDSJkmS1AImbZIkSS1g0iZJktQCJm2SJEktYNImSZLUAiZtkiRJLWDSJkmS1AImbZIkSS1g0iZJktQCJm2SJEktYNImSZLUAiZtkiRJLWDSJkmS1AImbZIkSS1g0iZJktQCJm2SJEktYNImSZLUAiZtkiRJLWDSJkmS1AImbZIkSS1g0iZJktQCJm2SJEktYNImSZLUAiZtkiRJLWDSJkmS1AImbZIkSS1g0iZJktQCJm2SJEktYNImSZLUAo2Ttog4ICJOjIg9q/tfiYh5EXFJRKw7uhAlSZLUKGmLiJnAicCewNci4gTglcBJwCbAp0YVoCRJkpq3tO0NfC4zVwf2AQ4ADsnM9wEfAnYeTXiSJEmC5knb+sA3q/+/AQTwp+r+H4E1hxyXJEmSapombVOBh6v/H6n+Pl77O8jYuAMjYlZEPBwRp3bV7RwRV0fEAxHx04jYsFYXEfHpiLizuh0TEdF0u5IkSW02dYBl3xERf09J0BLYPyJuBdYbcJu3AkcBuwDLdwojYg3gPGA/4DvAkcDZwLbVIvsDuwNbVtv/EXAd8KUBty9JktQ6gyRt7+y6v3/t/2y6ksw8DyAitmb+hO/1wFWZeW5VPxO4IyI2y8yrgbcBx2bmzVX9sVVMJm2SJGmJ16hbMzOXWchtyhBi2Ry4vLbN+4Frq/IF6qv/N0eSJGkpMJlOrrsiMLerbC6wUp/6ucCKvca1RcT+1bi5WXPmzBlJsJIkSeNpkO5RImI3YEdgNeBO4OLMPH9IscwDpnWVTQPu61M/DZiXmQt0zWbmSZRzyLH11ls37rqVJEmarBolbRGxEvBdYHvgUUrCtjpwSET8HNgtM+ctZixXUcatdba5AuXEvVfV6rcELq3ub1mrkyRJWqI17R79JPB8ykl2l8/MdSgzP99alX+y6QYjYmpELAdMAaZExHIRMZVyHrgtImKPqv5w4IpqEgLAfwLvi4h1I+LpwCHAqU23K0mS1GZNk7Y9gMMy88zMfAwgMx/LzDOBj1X1TR0GPEi5ksJbqv8Py8w51XqOBu4GtgH2qj3uy5RTgVwJ/BY4vyqTJEla4jUd07Y68Ls+db+r6hvJzJnAzD51FwKb9alL4NDqJkmStFRp2tJ2PbBbn7pXVvWSJEkakaYtbV8Gjo2IFYEzgduAtSndl/sB7xtNeJIkSYKGSVtmfjYipgPvBfapioNyPdJ/zczPjyY8SZIkwQDnacvMj0TEv1GuBboacBfwy8y8e1TBSZIkqWh6nrYdgF9XCdoFow1JkiRJ3ZpORPgp8JxRBiJJkqT+miZtC1zfU5IkSeNnkAvGew1PSZKkCTLIBeNPjIh7+1Vm5kuHEI8kSZJ6GCRpux2YM6pAJEmS1N8gSdsRmXnpyCKRJElSX4OMaZMkSdIEMWmTJElqgabdoxtRrjcqSZKkCdD02qM3jDoQSZIk9df0MlY3MfZ52jIzNxxOSJIkSerWtHv0xzyZtAXwVuC7wJ2jCEqSJEnza9o9uk/n/4iYSknaZmbmr0cUlyRJkmoWZfaol7OSJEkaZ57yQ5IkqQUWJ2mzxU2SJGmcNJ09+rMexV+NiHnV/5mZOw4vLEmSJNU1nT36OPO3rF08glgkSZLUR9PZozuNOA5JkiSNwYkIkiRJLdA4aYuIdSPi3yNiVkRcHxFbVOUHR8Q2owtRkiRJjZK2iNgcuBLYG7gV2ABYtqreEDhoJNFJkiQJaN7Sdizwe2Aj4PWUS1l1/ALYdshxSZIkqabp7NEXA2/MzHkRMaWr7s/A2sMNS5IkSXVNW9oeH6NuDeDBIcQiSZKkPpombZcC+/ap2xP4n+GEI0mSpF6ado8eCVwYET8EzqKcaPdlEXEQ8DpghxHFJ0mSJBq2tGXmxcDulIkIJ1MmIvwrsD2we2b+alQBSpIkqXlLG5l5PnB+RDwDWBO4MzP/MLLIJEmS9ITGSVtHZl4DXDOCWCRJktTHYl/GKiK2iYjHqtsvhhGUJEmS5teopS0ibhyjunNlhA2Ahxc7IkmSJC2gaffoesD3gDk96qYDu2bmLUOLSpIkSfMZZEzbEZl5aXdhRGwL7Dq8kCRJktRtsce0Uc7ZJkmSpBEapKXtlRGxKfAAcBvw+8ycO5qwJEmSVDdI0nZ47f8EHq9mi1401IgkSZK0gKZJ26bV32WBFYGnA88FXgl8DLtIJUmSRqpR0paZ1/Yo/m/gyIg4HJgZET8BfpeZBw4zQEmSJC3CFRF6OAG4ofq/1ylBJEmStJgWO2nLzDuA04YQiyRJkvpoekWEly5smcz8yeKHI0mSpF6atrRdSJlsECw46aBTNmWIcUmSJKmmadL2kq7H/Ah4F/CHoUckSZKkBTSdPXpx5/+I6LSozcrMX48kKkmSJM1nGJexkiRJ0oiZtEmSJLVA09mjG9fudrpH142IezqFmXndEOOSJElSTdOJCNew4KzRb3Xdd/aoJEnSiDRN2vYdaRQ1ETGDcpWF7YCHgW8AB2fmoxGxM/BFYAPgV8A+mXlDv3VJkiQtKZrOHh3PKx6cAPwFWAdYhXJ6kfdExFnAecB+wHeAI4GzgW3HMTZJkqQJMdBlrCIigOcAqwF3Ar/PzO5u08W1EXB8Zj4E3B4R3wc2B14PXJWZ51axzATuiIjNMvPqIccgSZI0qTSePRoR+wG3AVcAFwFXArdGxDuGHNPngb0i4mkRsS6wK9BJ3C7vLJSZ9wPXVuWSJElLtEZJW0S8GTiJkqi9HXhl9fdK4KSIeOMQY7qYkojdC9wMzKJMelgRmNu17FxgpR7x7h8RsyJi1pw5c4YYmiRJ0sRo2tJ2KHBmZr48M0/LzB9Uf18BnAV8cBjBRMQywA8oY9dWANYAVgU+DcwDpnU9ZBpwX/d6MvOkzNw6M7eePn36MEKTJEmaUE2TtmcBZ/SpO6OqH4bVgPUpY9oezsw7gVMoLXtXAVt2FoyIFYBNqnJJkqQlWtOk7T5gvT5169GjtWtRZOYdwPXAuyNiakSsAryNMpbtm8AWEbFHRCwHHA5c4SQESZK0NGiatF0AfDIitq8XRsR2wFFV/bC8Hvh7YA7lpL6PAu/NzDnAHsDRwN3ANsBeQ9yuJEnSpNX0lB+HUs6HdlFE3EKZRbo2pZXtmqp+KDLzMmCnPnUXApsNa1uSJElt0fTkurdHxFaUGaPbU8aezabM9Dw1Mx8YVYCSJEka4OS6VWJ2fHWTJEnSOGp8cl1JkiRNnEYtbRFx40IWyczccAjxSJIkqYem3aPrAd+jzOiUJEnSOBvkgvFHZOalI4tEkiRJfTmmTZIkqQVM2iRJklpgkKQtRxaFJEmSxjTImLaTIqLfNUYzM3ccRkCSJElaUNOk7WfY0iZJkjRhml7GaqcRxyFJkqQxOBFBkiSpBRolbRHxwYg4rk/dFyLiA8MNS5IkSXVNW9r2Ba7oU3dZVS9JkqQRaZq0bQD8qU/ddYDXHZUkSRqhpknbA8C6ferWAx4eTjiSJEnqpWnS9nPgAxHx1Hphdf+Qql6SJEkj0vQ8bTOBXwB/jIgzgFsoLW9vAVYH9hlFcJIkSSqanqft8oh4CfAZ4IOUFrrHgUuAPTLz8tGFKEmSpMaXscrMS4EdImJ5YFXg7sx8cGSRSZIk6QmLcnLdKcBTgEeHHIskSZL6aJy0RcRuEfFrYC5wLfA3VflXIuJNI4pPkiRJNL8iwu7AfwN38OSYto7rgbcNPTJJkiQ9oWlL28eBUzLzFcDnuup+C2wxzKAkSZI0v6ZJ27OBs6v/s6vubsppPyRJkjQiTWeP3gus0aduBjBnKNFMIodc8J8THYIWw7G7vnWiQ5AkaaiatrT9CPhwRKxSK8vqiggHAhcMOzBJkiQ9qWlL20eBS4E/AN+jdJF+CHgusDKw+yiCkyRJUtH0igizI+L5wCeAXYDHgB2A7wOHZ+atowtRkqSl0zUnXjzRIWgRPePdOw59nYNcEeFm4B1Dj0CSJEkL1Thp64iIp1MuFn+LLWySJEnjY5ArIrw1Iq4HbgJ+CdwUEddHxFtGFp0kSZKA5ldEOBA4FfgT8E7gNdXfa4DTIuKfRhWgJEmSmnePHgKcmplv7yo/OSJOBd4PfHGYgUmSJOlJTbtH1wa+3qfuLGCt4YQjSZKkXpombVcCm/Sp25Ry/VFJkiSNSNPu0YOAr0fEHcB5mflYREwB9gA+AOw1qgAlSZLUPGk7B5hG6SJ9LCLuBlYFpgDzgHMiorNsZuaGww5UkiRpadY0afsx5dJVkiRJmgBNL2O1z4jjkCRJ0hgan1xXkiRJE8ekTZIkqQVM2iRJklrApE2SJKkFTNokSZJawKRNkiSpBRonbRGxTkR8JiL+NyKujYhLI+KYiFh7lAFKkiSpYdIWEc8ELgP+hXIFhEuB+ymXt7osIjYdVYCSJElqfkWETwP3Attk5uxOYURsCPywqn/90KOTJEkS0Lx79CXAx+oJG0Bm3gDMrOolSZI0Ik2TtmWB+/rU3VfVS5IkaUSaJm2XAf8cEfMtHxEBvKeqlyRJ0og0HdN2BPBd4PcRcTZwG7A28I/ApsCrRhOeJEmSoGFLW2Z+H9iN0hX6UeCLwGGUmaS7ZeYPhxlUROwVEb+PiPur04tsX5XvHBFXR8QDEfHTaiKEJEnSEq/xedoy8/uZuTWwErA+sFJmvjAzfzDMgCLi5ZTZqPtW29oBuC4i1gDOAz4GrAbMAs4e5rYlSZImq6bdo0/IzAeAB0YQS8cngCMy85fV/VsAImJ/4KrMPLe6PxO4IyI2y8yrRxiPJEnShBvkiggHRMSJEbFndf8rETEvIi6JiHWHEUxETAG2BqZHxDURcXNEHB8RywObA5d3ls3M+4Frq3JJkqQlWtMrIswETgT2BL4WEScArwROAjYBPjWkeNYCngL8A7A9sBXwPMr4uRWBuV3Lz6V0oXbHu39EzIqIWXPmzBlSaJIkSROnaUvb3sDnMnN1YB/gAOCQzHwf8CFg5yHF82D197jMvC0z7wD+nZIgzgOmdS0/jR7nj8vMkzJz68zcevr06UMKTZIkaeI0TdrWB75Z/f8NIIA/Vff/CKw5jGAy827gZiB7VF8FbNm5ExErUFr5rhrGtiVJkiazpknbVODh6v9Hqr+P1/42HhvXwCmUE/muGRGrAgdTzhH3TWCLiNgjIpYDDgeucBKCJElaGgwye/QdEfH3lAQtgf0j4lZgvSHHdCSwBqUF7yHgHODozHwoIvYAjgfOAH4F7DXkbUuSJE1KgyRt7+y6v3/t/17dmYskM/9KuTTWe3rUXQhsNqxtSZIktUWjpC0zh9n9KUmSpAGZjEmSJLVA0/O0PRYRLxx1MJIkSeqtaUtbjDQKSZIkjcnuUUmSpBYYZPboftUpP3rKzCOGEI8kSZJ6GCRp240nT7DbLQGTNkmSpBEZJGnbPTMvHVkkkiRJ6ssxbZIkSS1g0iZJktQCTZO2fYFrRxmIJEmS+muatH0PWL1XRUQ8MyLWGF5IkiRJ6tY0aTsBOKRP3XurekmSJI1I06TtxcAP+tT9EHjRcMKRJElSL02TtlWBuX3q7qVP16kkSZKGo2nSdjOwTZ+6bYDbhhOOJEmSemmatH0D+EhEvKpeWN3/EHDOsAOTJEnSk5peEeEIYAfg2xFxO3ALsC6wNvBL4BOjCU+SJEnQMGnLzAciYkdgb+DllDFs11AmIZyRmY+OLkRJkiQ1vvZoZv4VOLm6SZIkaRwNcsF4IuK5lG7S1YEvZ+btEfEM4M+Zed8oApQkSVLDpC0ingqcAbweCCCB7wC3A8cAf6RMSJAkSdIINJ09ejTwMsqYtrUoiVvHBcAuQ45LkiRJNU27R98IHJaZZ0XElK6664EZQ41KkiRJ82na0rY68Psx1vHU4YQjSZKkXpombdcD2/WpeyHwh+GEI0mSpF6aJm3/CXwoIt4MLFuVZUS8BHgvngZEkiRppJombccA5wOnA3dVZZcAFwLfz8zjRhCbJEmSKk2viPAYsFdEfJEyU3RN4E5KwnbxCOOTJEkSA55cNzN/Dvx8RLFIkiSpj6bdo5IkSZpATa+I8DjlKgj9ZGYO1GonSZKk5pomWkfwZNI2BTgM+A/g1lEEJUmSpPk1nYgws/N/dUWEwygXjP/1iOKSJElSjWPaJEmSWmBRkrbnU7pK7xluKJIkSeqn6USEzhUPVgReDvwuM68bWVSSJEmaT9OJCC+ltK49CHwf+MjIIpIkSdICmk5EmDHiOCRJkjQGJyJIkiS1QNMxbYcvbJnMPGLxw5EkSVIvTce0zQQeBW4Gokd9Uk7AK0mSpBFomrSdAuwDXA4cnJk3jCwiSZIkLaDRmLbMfAfwd8B6wFUR8dGIWHakkUmSJOkJjSciZOavgBcCHwDeS0ne/n5UgUmSJOlJA80ezeJE4FnARcB3I+K8iNhwFMFJkiSpaDp79K09in8OPALsD7yCcrUESZIkjUDTiQinLqT+aYsZhyRJksbQ9IoInoRXkiRpApmMSZIktUDTMW0bLGyZzLxx8cORJElSL03HtM2mXPVgLFMWLxRJkiT10zRpAzgauHZUgUiSJKm/QZK272bmpSOLRJIkSX0NMhFhYd2jQxMRm0bEQxFxRq1s54i4OiIeiIifekJfSZK0NBmkpe3wiLgNeAi4k9JV+vMRXTz+i8D/du5ExBrAecB+wHeAI4GzgW1HsG1JkqRJp2nSdiOwBfB8YHlgZSCAjIhzgb0z86/DCCgi9gLuAX4BPKMqfj1wVWaeWy0zE7gjIjbLzKuHsV1JkqTJrFH3aGbOyMyNMnPdzFwNWBbYDDgU2B346DCCiYhpwBHAIV1VmwOX1+K5n9LSt3mf9ewfEbMiYtacOXOGEZokSdKEWqST62bmY5n5x8w8Fvgk8MYhxXMk8NXMvKmrfEVgblfZXGClPvGdlJlbZ+bW06dPH1JokiRJE2eQMW39HEe5ePxiiYitgJcBz+tRPQ+Y1lU2DbhvcbcrSZLUBgMlbRERwHOA1SiTEX6fmXcDPx1CLDsBM4Aby2ZYEZgSEc8BvgS8rRbHCsAmwFVD2K4kSdKk17h7NCL2A24DrgAuAq4Ebo2IdwwplpMoidhW1e1LwPnALsA3gS0iYo+IWA44HLjCSQiSJGlp0fTao2+mJFU/Bs4AbgfWBt4MnBQRD2Tm1xYnkMx8AHigts15wEOZOae6vwdwfLX9XwF7Lc72JEmS2qRp9+ihwJmZuXdX+WkRcTrwQWCxkrZumTmz6/6FlBmrkiRJS52m3aPPorRw9XJGVS9JkqQRaZq03Qes16duPZzFKUmSNFJNk7YLgE9GxPb1wojYDjiqqpckSdKIDDKmbVvgooi4hTKLdG1KK9s1Vb0kSZJGpFHSlpm3Vye/fTuwPeU8bbOBi4FTq5mfkiRJGpHGJ9etErPjq5skSZLGUd8xbRGxZ5MVRMS6EXH+8EKSJElSt7EmIpwVEW8bo56IOAD4HbD1UKOSJEnSfMZK2v4b+GpEvKe7IiI2joifACdSLjW1+YjikyRJEmMnbf8InAUcFxFPzA6NiPdSrj/6LGD3zHxTZt4x2jAlSZKWbn0nImTm48BbI+J+4FMRsS7wt5RTf5wCvC8z545PmJIkSUu3hc4ezcx3VxdvPwR4CNglM3808sgkSZL0hEZXRMjMDwCfAJYD9oyIGGlUkiRJmk/flraI2Lir6HRgOvBuYIWIOKxemZnXDT88SZIkwdjdo9cA2aM8gL2AN3SVTxlWUJIkSZrfWEnbvuMWhSRJksY01uzR08YzEEmSJPXXaCKCJEmSJpZJmyRJUguYtEmSJLWASZskSVILmLRJkiS1gEmbJElSC5i0SZIktYBJmyRJUguYtEmSJLWASZskSVILmLRJkiS1gEmbJElSC5i0SZIktYBJmyRJUguYtEmSJLWASZskSVILmLRJkiS1gEmbJElSC5i0SZIktYBJmyRJUguYtEmSJLWASZskSVILmLRJkiS1gEmbJElSC5i0SZIktYBJmyRJUguYtEmSJLWASZskSVILmLRJkiS1gEmbJElSC5i0SZIktYBJmyRJUguYtEmSJLWASZskSVILmLRJkiS1gEmbJElSC0yqpC0inhoRX42IGyLivoj4TUTsWqvfOSKujogHIuKnEbHhRMYrSZI0XiZV0gZMBW4CdgRWBj4GnBMRMyJiDeC8qmw1YBZw9kQFKkmSNJ6mTnQAdZl5PzCzVvTdiLgeeAGwOnBVZp4LEBEzgTsiYrPMvHq8Y5UkSRpPk62lbT4RsRbwTOAqYHPg8k5dleBdW5VLkiQt0SZt0hYRTwHOBE6rWtJWBOZ2LTYXWKnHY/ePiFkRMWvOnDmjD1aSJGnEJmXSFhHLAKcDjwAHVsXzgGldi04D7ut+fGaelJlbZ+bW06dPH2mskiRJ42HSJW0REcBXgbWAPTLzr1XVVcCWteVWADapyiVJkpZoky5pA04Eng28OjMfrJV/E9giIvaIiOWAw4ErnIQgSZKWBpMqaavOu3YAsBVwe0TMq25vzsw5wB7A0cDdwDbAXhMWrCRJ0jiabKf8uAGIMeovBDYbv4gkSZImh0nV0iZJkqTeTNokSZJawKRNkiSpBUzaJEmSWsCkTZIkqQVM2iRJklrApE2SJKkFTNokSZJawKRNkiSpBUzaJEmSWsCkTZIkqQVM2iRJklrApE2SJKkFTNokSZJawKRNkiSpBUzaJEmSWsCkTZIkqQVM2iRJklrApE2SJKkFTNokSZJawKRNkiSpBUzaJEmSWsCkTZIkqQVM2iRJklrApE2SJKkFTNokSZJawKRNkiSpBUzaJEmSWsCkTZIkqQVM2iRJklrApE2SJKkFTNokSZJawKRNkiSpBUzaJEmSWsCkTZIkqQVM2iRJklrApE2SJKkFTNokSZJawKRNkiSpBUzaJEmSWsCkTZIkqQVM2iRJklrApE2SJKkFTNokSZJawKRNkiSpBUzaJEmSWsCkTZIkqQVM2iRJklrApE2SJKkFTNokSZJawKRNkiSpBUzaJEmSWsCkTZIkqQVM2iRJklqgVUlbRKwWEd+MiPsj4oaIeNNExyRJkjQepk50AAP6IvAIsBawFXB+RFyemVdNaFSSJEkj1pqWtohYAdgD+FhmzsvMS4BvA3tPbGSSJEmj15qkDXgm8Fhm/rFWdjmw+QTFI0mSNG4iMyc6hkYiYnvg3Mxcu1b2TuDNmblT17L7A/tXd58F/GG84myRNYA7JjoItYLHigbh8aKmPFZ62zAzp/eqaNOYtnnAtK6yacB93Qtm5knASeMRVFtFxKzM3Hqi49Dk57GiQXi8qCmPlcG1qXv0j8DUiNi0VrYl4CQESZK0xGtN0paZ9wPnAUdExAoR8SLgtcDpExuZJEnS6LUmaau8B1ge+AvwNeDdnu5jkdl9rKY8VjQIjxc15bEyoNZMRJAkSVqata2lTZIkaalk0qaBRcRzIuKVETElIvaKiKdPdExqD48fTTYR8aaIWC8iVq5OJaUWioinRcT+EfGUiPi7iPi7iY5p2EzatCjmAIdRzq/zVuCuiQ1HLePxo8nmYeD/Uc7puewEx6JFlJkPAC8C/gx8CbhzYiMaPse0SZIktYAtbZNcRMyOiJfV7u8XERdV/2dEPKP6f4OIeDAizqjubxIRf4iI+yLizxFxVG0dp3buR8TqEfG7iHh3dX+niLi5tuye1Xb2q+7vExGX1OoPreqfiFHjJyLWj4jzImJORNwZEcdX++h/IuK4iJgbEVdHxM61x6wcEV+NiNsi4paIOCoiptTqn1Ht03nV7bHa/p9R1U2tLX9GRMys/vf4WUSTbV9W93eLiMsi4p6I+EVEPHeM+GdGxF+r7dwTEd+MiJWquvn2e3d8tfurRcQpEXFrRNwdEd+q1b0zIq6JiLsi4ttR61bv+ix8TUTcFBEbV/ef+Lyr7n+v/rwj4qLaa7JMRFxZP4aXVlG+ex6s9uctEXFgVf7E69W1/FERcWrt/ourY+aean/sU5WvHBH/WR3nN0TEYRGxTFX3xHFS7YuvR8TXavVjfefNdzxHxAur+0exBDFpW3IcyfxNwX8BXkm5asS2wH4R8Tf1B0TEisAFwFmZeWL3CiPiKdV6b+u1wYhYFfgX4J4hxK8BVV/O3wVuAGYA6wJfr6q3Aa6jXCbm48B5EbFaVXca8CjwDOB5wCuA+ofwMgCZuWJmrgj8fBHj8/hpaDLuy4h4PnAycACwOvBl4NsR8dQxHnZ2tZ0NgI2AtzXdXuV04GmUa0qvCXy2iuWlwKeAPYF1KK/T17sfHBE7UrrFXpmZ1/Wo3wnom3hW8a46YMxLsldX+/NNwBciovuqRD1FxAaU75bjgOnAVsBlVfVxwMrAxsCOlCES+/ZYzfHVcm/NzMd71Hd/53U7BrilSbxtYtK2BKh+/W5H+QAHIDPvy8xrs/R/B6WP/9baw54KfAu4OjP7/RI5APgV5WoUvXyU8qE+d7GegBbVC4GnAx/IzPsz86HM7LRm/AX4XGb+NTPPpozVeVVErAXsChxcPeYvlC/GvWrrXQ54ZAjxefw0Nxn35TuBL2fmrzLzscw8jTL2a9sGj51C+X5pPKYoItahPJ93Zebd1fO9uKp+M3ByZv46Mx8GPgxsFxEzaqt4HvBtyvWor+yx/qB8kR/eZ/vLAR+jJAOa31TgXpofS28GLszMr1X78c7MvKz6cfIG4MPVd9Rs4Fhg7/qDq9axlwB7ZOZfu1fe6zuvq343yvF3YcN4W8OkrR2+VTUx3wN8oUf9pykfNvMd3FXz8VzgGuAS5r9O6z9RftFuFxHLd6+w6tY4tFrvAqpfUnsC/zbws9GwrA/ckJmP9qi7JecfsHoDJSnYEHgKcFvtmPoypVWjY23KZIGx3FF7/J7dlR4/A5uM+3JD4JBOXVW/PvD0iHhzPNnlekHtMXtWy80B7ge+U6vbtlrPXVW3Wfc1J9cH7srMu3vE+PTqeQOQmfMoCeG6tWW+AvwJeHmf57ln9Zif9Kk/CPgBJSlW8a2IuBf4IfDJzHyoKv9CtS9vi4iTq4S3bn3g2h7rW4My0eOGWtkNzL8fnw+8rlp24z5x9fzOqyxDaZU9tP/Tai+TtnbYPTNXycxVKN1JdS+lHNzndD8oM2/MzJUpb4gdgXfUqn8B7AD8L3B0j21+ADgnM2/oUQdwFHBMZt7Xp16jdxOwQdTGJNWsW7UsdGxAaWm9idJaskbnmMrMaZm5eW3Z5wGXL2Tba9SOyQWOPTx+BjUZ9+VNwNG1da+SmU+rWk/O7HS5ZuautcecU63nacCVlFaUjl9WddOBH1G6v7pfg9UiYpUeMd5KSSIBiIgVKF229e6vg4HdgHdUXbt1na76D/Z5DVYDDgQ+0ad+abV7Zk6jHHMHRcR2Vfm/VPtyC+AFwD5dj7sJ2KTH+u6gJFob1so2YP79OBd4GVVLfNTGaFb6fudV9gH+kJm/7PusWsykrf1mUrpU5psGHOWcQ51xL8tSuiserC3yy+pX/T8Db6y9GQFWoowx6JXMQRk/sw3lV70mzqWU8WL/GuV6vMtFuSYvlNaWf4lyvqJ/BJ4NfC8zb6P8aj42IqZVg303qcYCUY1Z2YdymbhF5fEzuMm4L/8DeFdEbBPFChHxqqoVdWEeB5KSoM0nMx+jfDEv01V+G2Uc1AkRsWr1fHeoqs8C9o2IraoxdZ8EflV1r3X8PDNvB94PnFKNqezYG/hFZl7RJ96Dga9Wj9eCHqv+du/P+yk/HLpziTOBl0WZiDQ1yoS3rap9fw5wdESsFBEbAu8Dzqg99trMvC0zT6J0yb6/a90z6fGdV/NRSvf5Esmkrf1+k5kX9Sj/G+A3EXEfpVXte5RBvvPJzDspiVu9iXsa8IU+3RQAawGH9RproPFTfQC+mpIE3QjcTBkvAmUs2aaUX7ZHA/9Q7WsoA3+XBX4H3A18gzK4G2AWsBnw5U73F7A9cHzVpdmEx8+AJuO+zMxZlHFtx1frvoYFW1S6vaHazp3Ac4CP1Or+NiJujjIz882U7shue1NaYq6mjOU7uIrlx5TusP+iJLebMP/YvXrcp1NaeurbXpU+XfWVKcBnFvLclkbfqfbnFcB5wPlV+THVfryOclycUn9QZt5ImQh3COU8jJcBW1bV/0xJ9q6jDNs5izK2tZf9gPdHxLNqZf2+8zq+m5l/avLk2sjztElLmChT6/fLzBcvwmNnZ+aMHuVfAY7qatnQiLkvJdXZ0iaprufpOSi/lnsNktfk5b6UljC9Br1KWkpl5nZ9ypfImVhLMveltOSxe1SSJKkF7B6VJElqAZM2SZKkFjBpkyRJagGTNkmSpBYwaZMkSWoBkzZJkqQW+P/JMP2+yoyjNQAAAABJRU5ErkJggg==">
            <a:extLst>
              <a:ext uri="{FF2B5EF4-FFF2-40B4-BE49-F238E27FC236}">
                <a16:creationId xmlns:a16="http://schemas.microsoft.com/office/drawing/2014/main" id="{740C1FB9-4766-803C-68A3-FF3B3C7FA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2" y="3557327"/>
            <a:ext cx="4155439" cy="328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Изображение выглядит как Красочность, снимок экрана, Прямоугольник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637AAE7E-68CF-C136-ADB9-EFEF2D9BC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41" y="3577623"/>
            <a:ext cx="4155439" cy="3270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00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Анализ данных: 5 задача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C6A86-1E39-0ED3-6210-D3B2A5803E97}"/>
              </a:ext>
            </a:extLst>
          </p:cNvPr>
          <p:cNvSpPr txBox="1"/>
          <p:nvPr/>
        </p:nvSpPr>
        <p:spPr>
          <a:xfrm>
            <a:off x="371475" y="1273469"/>
            <a:ext cx="583628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rebuchet MS" panose="020B0603020202020204" pitchFamily="34" charset="0"/>
              </a:rPr>
              <a:t>Задача: Определить взаимосвязь между социально-демографическими характеристиками пользователей “2ch” и выраженностью одиночества</a:t>
            </a:r>
          </a:p>
          <a:p>
            <a:endParaRPr lang="ru-RU" dirty="0">
              <a:latin typeface="Trebuchet MS" panose="020B0603020202020204" pitchFamily="34" charset="0"/>
            </a:endParaRPr>
          </a:p>
          <a:p>
            <a:endParaRPr lang="ru-RU" dirty="0">
              <a:latin typeface="Trebuchet MS" panose="020B0603020202020204" pitchFamily="34" charset="0"/>
            </a:endParaRPr>
          </a:p>
          <a:p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Гипотезы:</a:t>
            </a:r>
          </a:p>
          <a:p>
            <a:pPr marL="457200" indent="-457200">
              <a:buAutoNum type="arabicParenR"/>
            </a:pP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женщины, пользующиеся 2ch, будут себя чувствовать более одинокими, чем мужчины.</a:t>
            </a:r>
            <a:b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</a:br>
            <a:endParaRPr lang="ru-RU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pPr marL="457200" indent="-457200">
              <a:buAutoNum type="arabicParenR"/>
            </a:pP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Молодые пользователи “</a:t>
            </a:r>
            <a:r>
              <a:rPr lang="ru-RU" dirty="0" err="1">
                <a:solidFill>
                  <a:srgbClr val="FE6E10"/>
                </a:solidFill>
                <a:latin typeface="Trebuchet MS" panose="020B0603020202020204" pitchFamily="34" charset="0"/>
              </a:rPr>
              <a:t>двача</a:t>
            </a: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” ощущают себя более одинокими, чем представители более старших поколений.</a:t>
            </a:r>
          </a:p>
          <a:p>
            <a:pPr marL="457200" indent="-457200">
              <a:buAutoNum type="arabicParenR"/>
            </a:pP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Пользователи “</a:t>
            </a:r>
            <a:r>
              <a:rPr lang="ru-RU" dirty="0" err="1">
                <a:solidFill>
                  <a:srgbClr val="FE6E10"/>
                </a:solidFill>
                <a:latin typeface="Trebuchet MS" panose="020B0603020202020204" pitchFamily="34" charset="0"/>
              </a:rPr>
              <a:t>двача</a:t>
            </a: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”, состоящие в романтических отношениях, чувствуют себя наименее одинокими относительно тех, кто в них не состоит.</a:t>
            </a:r>
          </a:p>
          <a:p>
            <a:pPr marL="457200" indent="-457200">
              <a:buAutoNum type="arabicParenR"/>
            </a:pP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Пользователи “2ch”, проживающие с родителями, чувствуют себя наиболее одинокими относительно прочих пользователей.</a:t>
            </a:r>
            <a:endParaRPr lang="ru-RU" dirty="0"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B8174-F7EC-4687-43D5-F4F539F9079F}"/>
              </a:ext>
            </a:extLst>
          </p:cNvPr>
          <p:cNvSpPr txBox="1"/>
          <p:nvPr/>
        </p:nvSpPr>
        <p:spPr>
          <a:xfrm>
            <a:off x="6207760" y="1304925"/>
            <a:ext cx="60526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rebuchet MS" panose="020B0603020202020204" pitchFamily="34" charset="0"/>
              </a:rPr>
              <a:t>Использовался критерий Манна-Уитни для сравнения 2-х групп, коэффициент корреляции </a:t>
            </a:r>
            <a:r>
              <a:rPr lang="ru-RU" dirty="0" err="1">
                <a:latin typeface="Trebuchet MS" panose="020B0603020202020204" pitchFamily="34" charset="0"/>
              </a:rPr>
              <a:t>Спирмена</a:t>
            </a:r>
            <a:r>
              <a:rPr lang="ru-RU" dirty="0">
                <a:latin typeface="Trebuchet MS" panose="020B0603020202020204" pitchFamily="34" charset="0"/>
              </a:rPr>
              <a:t> для интервальных шкал, критерий </a:t>
            </a:r>
            <a:r>
              <a:rPr lang="ru-RU" dirty="0" err="1">
                <a:latin typeface="Trebuchet MS" panose="020B0603020202020204" pitchFamily="34" charset="0"/>
              </a:rPr>
              <a:t>Краскела-Уолисса</a:t>
            </a:r>
            <a:r>
              <a:rPr lang="ru-RU" dirty="0">
                <a:latin typeface="Trebuchet MS" panose="020B0603020202020204" pitchFamily="34" charset="0"/>
              </a:rPr>
              <a:t> для более чем 2-х </a:t>
            </a:r>
            <a:r>
              <a:rPr lang="ru-RU" dirty="0" err="1">
                <a:latin typeface="Trebuchet MS" panose="020B0603020202020204" pitchFamily="34" charset="0"/>
              </a:rPr>
              <a:t>групп+метод</a:t>
            </a:r>
            <a:r>
              <a:rPr lang="ru-RU" dirty="0">
                <a:latin typeface="Trebuchet MS" panose="020B0603020202020204" pitchFamily="34" charset="0"/>
              </a:rPr>
              <a:t> попарной проверки </a:t>
            </a:r>
            <a:r>
              <a:rPr lang="ru-RU" dirty="0" err="1">
                <a:latin typeface="Trebuchet MS" panose="020B0603020202020204" pitchFamily="34" charset="0"/>
              </a:rPr>
              <a:t>Тьюки</a:t>
            </a:r>
            <a:r>
              <a:rPr lang="ru-RU" dirty="0">
                <a:latin typeface="Trebuchet MS" panose="020B0603020202020204" pitchFamily="34" charset="0"/>
              </a:rPr>
              <a:t> с поправкой </a:t>
            </a:r>
            <a:r>
              <a:rPr lang="ru-RU" dirty="0" err="1">
                <a:latin typeface="Trebuchet MS" panose="020B0603020202020204" pitchFamily="34" charset="0"/>
              </a:rPr>
              <a:t>Бонферрони</a:t>
            </a:r>
            <a:endParaRPr lang="ru-RU" dirty="0">
              <a:latin typeface="Trebuchet MS" panose="020B0603020202020204" pitchFamily="34" charset="0"/>
            </a:endParaRPr>
          </a:p>
          <a:p>
            <a:endParaRPr lang="ru-RU" dirty="0">
              <a:latin typeface="Trebuchet MS" panose="020B0603020202020204" pitchFamily="34" charset="0"/>
            </a:endParaRPr>
          </a:p>
          <a:p>
            <a:pPr marL="457200" indent="-457200">
              <a:buAutoNum type="arabicParenR"/>
            </a:pP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Нельзя сказать, что среди пользователей 2ch женщины имеют большую выраженность одиночества, чем мужчины.</a:t>
            </a:r>
          </a:p>
          <a:p>
            <a:pPr marL="457200" indent="-457200">
              <a:buAutoNum type="arabicParenR"/>
            </a:pP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Связь между возрастом и выраженностью одиночества практически отсутствует, ей можно пренебречь.</a:t>
            </a:r>
          </a:p>
          <a:p>
            <a:pPr marL="457200" indent="-457200">
              <a:buAutoNum type="arabicParenR"/>
            </a:pP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Связь имеется: те посетители 2ch, которые состоят в романтических отношениях в среднем менее одиноки, чем не состоящие.</a:t>
            </a:r>
          </a:p>
          <a:p>
            <a:pPr marL="457200" indent="-457200">
              <a:buAutoNum type="arabicParenR"/>
            </a:pPr>
            <a:endParaRPr lang="ru-RU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pPr marL="457200" indent="-457200">
              <a:buAutoNum type="arabicParenR"/>
            </a:pP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Пользователи “2ch”, проживающие с родителями, чувствуют себя наиболее одинокими относительно прочих пользователей.</a:t>
            </a:r>
            <a:endParaRPr lang="ru-RU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04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диаграмма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DEE9A0F-2E1F-357E-BFDA-1A7259446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36525"/>
            <a:ext cx="4350722" cy="33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01D1778-AA01-9BFB-9884-6213E070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917" y="136524"/>
            <a:ext cx="4090643" cy="33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Изображение выглядит как диаграмма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0BE9F81-82AC-04AB-1F90-8B404F26C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" y="3605138"/>
            <a:ext cx="4565035" cy="325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C83DF56-B2D6-BA5F-86A2-C298A0909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467" y="4001452"/>
            <a:ext cx="6717842" cy="2165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9CD478-8304-D289-08B7-94D706693748}"/>
              </a:ext>
            </a:extLst>
          </p:cNvPr>
          <p:cNvSpPr txBox="1"/>
          <p:nvPr/>
        </p:nvSpPr>
        <p:spPr>
          <a:xfrm>
            <a:off x="10483512" y="2890391"/>
            <a:ext cx="1628455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panose="020B0603020202020204" pitchFamily="34" charset="0"/>
              </a:rPr>
              <a:t>R=</a:t>
            </a:r>
            <a:r>
              <a:rPr lang="ru-RU" sz="1400" dirty="0">
                <a:latin typeface="Trebuchet MS" panose="020B0603020202020204" pitchFamily="34" charset="0"/>
              </a:rPr>
              <a:t>-0,1196</a:t>
            </a:r>
            <a:endParaRPr lang="en-US" sz="1400" dirty="0">
              <a:latin typeface="Trebuchet MS" panose="020B0603020202020204" pitchFamily="34" charset="0"/>
            </a:endParaRPr>
          </a:p>
          <a:p>
            <a:r>
              <a:rPr lang="en-US" sz="1400" dirty="0">
                <a:latin typeface="Trebuchet MS" panose="020B0603020202020204" pitchFamily="34" charset="0"/>
              </a:rPr>
              <a:t>P-value:</a:t>
            </a:r>
            <a:r>
              <a:rPr lang="ru-RU" sz="1400" dirty="0">
                <a:latin typeface="Trebuchet MS" panose="020B0603020202020204" pitchFamily="34" charset="0"/>
              </a:rPr>
              <a:t>0,0175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429459A1-F618-077D-9CD7-342140C1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779" y="6285029"/>
            <a:ext cx="139192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p-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0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9B8B0561-AFE1-F417-3EDE-80E8E4BB4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080" y="2856548"/>
            <a:ext cx="13919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p-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0.1014 </a:t>
            </a:r>
          </a:p>
        </p:txBody>
      </p:sp>
    </p:spTree>
    <p:extLst>
      <p:ext uri="{BB962C8B-B14F-4D97-AF65-F5344CB8AC3E}">
        <p14:creationId xmlns:p14="http://schemas.microsoft.com/office/powerpoint/2010/main" val="3355475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Анализ данных: 6 задача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076FF-635F-FDA0-8D08-FCA2B436E7F1}"/>
              </a:ext>
            </a:extLst>
          </p:cNvPr>
          <p:cNvSpPr txBox="1"/>
          <p:nvPr/>
        </p:nvSpPr>
        <p:spPr>
          <a:xfrm>
            <a:off x="371475" y="1579245"/>
            <a:ext cx="58362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Задача: Определить взаимосвязь между выраженностью одиночества и аномии среди пользователей 2ch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Гипотеза: между уровнем аномии и одиночества существует прямая взаимосвязь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Для определения наличия связи и ее выраженности использовался коэффициент корреляции </a:t>
            </a:r>
            <a:r>
              <a:rPr lang="ru-RU" sz="2000" dirty="0" err="1">
                <a:latin typeface="Trebuchet MS" panose="020B0603020202020204" pitchFamily="34" charset="0"/>
              </a:rPr>
              <a:t>Спирмена</a:t>
            </a:r>
            <a:r>
              <a:rPr lang="ru-RU" sz="2000" dirty="0">
                <a:latin typeface="Trebuchet MS" panose="020B0603020202020204" pitchFamily="34" charset="0"/>
              </a:rPr>
              <a:t>: Н0 отвергается, значение связи равно 0,577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Уровни выраженности одиночества и аномии связаны между собой. При повышении уровня выраженности одиночества растет выраженность аномии, и наоборот.</a:t>
            </a:r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FCCAE09-14CB-D1B8-BABD-A46D13EB9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35" y="1579245"/>
            <a:ext cx="5177819" cy="42424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FE181F-345A-6BEF-F454-6D217A4BEAC6}"/>
              </a:ext>
            </a:extLst>
          </p:cNvPr>
          <p:cNvSpPr txBox="1"/>
          <p:nvPr/>
        </p:nvSpPr>
        <p:spPr>
          <a:xfrm>
            <a:off x="6579235" y="6078230"/>
            <a:ext cx="1628455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panose="020B0603020202020204" pitchFamily="34" charset="0"/>
              </a:rPr>
              <a:t>R=</a:t>
            </a:r>
            <a:r>
              <a:rPr lang="ru-RU" sz="1400" dirty="0">
                <a:latin typeface="Trebuchet MS" panose="020B0603020202020204" pitchFamily="34" charset="0"/>
              </a:rPr>
              <a:t>-0,</a:t>
            </a:r>
            <a:r>
              <a:rPr lang="en-US" sz="1400" dirty="0">
                <a:latin typeface="Trebuchet MS" panose="020B0603020202020204" pitchFamily="34" charset="0"/>
              </a:rPr>
              <a:t>5768</a:t>
            </a:r>
          </a:p>
          <a:p>
            <a:r>
              <a:rPr lang="en-US" sz="1400" dirty="0">
                <a:latin typeface="Trebuchet MS" panose="020B0603020202020204" pitchFamily="34" charset="0"/>
              </a:rPr>
              <a:t>P-value:</a:t>
            </a:r>
            <a:r>
              <a:rPr lang="ru-RU" sz="1400" dirty="0">
                <a:latin typeface="Trebuchet MS" panose="020B0603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51205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Анализ данных: 7 задача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076FF-635F-FDA0-8D08-FCA2B436E7F1}"/>
              </a:ext>
            </a:extLst>
          </p:cNvPr>
          <p:cNvSpPr txBox="1"/>
          <p:nvPr/>
        </p:nvSpPr>
        <p:spPr>
          <a:xfrm>
            <a:off x="371475" y="1579245"/>
            <a:ext cx="58362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Задача: Определить взаимосвязь между интегрированностью в субкультуру анонимных </a:t>
            </a:r>
            <a:r>
              <a:rPr lang="ru-RU" sz="2000" dirty="0" err="1">
                <a:latin typeface="Trebuchet MS" panose="020B0603020202020204" pitchFamily="34" charset="0"/>
              </a:rPr>
              <a:t>имиджборд</a:t>
            </a:r>
            <a:r>
              <a:rPr lang="ru-RU" sz="2000" dirty="0">
                <a:latin typeface="Trebuchet MS" panose="020B0603020202020204" pitchFamily="34" charset="0"/>
              </a:rPr>
              <a:t> (“2ch”) и выраженностью чувства одиночества.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Гипотеза: между уровнем выраженности интегрированности в субкультуру анонимных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имиджборд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и выраженностью одиночества существует прямая взаимосвязь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Для определения наличия связи и ее выраженности использовался коэффициент корреляции </a:t>
            </a:r>
            <a:r>
              <a:rPr lang="ru-RU" sz="2000" dirty="0" err="1">
                <a:latin typeface="Trebuchet MS" panose="020B0603020202020204" pitchFamily="34" charset="0"/>
              </a:rPr>
              <a:t>Спирмена</a:t>
            </a:r>
            <a:r>
              <a:rPr lang="ru-RU" sz="2000" dirty="0">
                <a:latin typeface="Trebuchet MS" panose="020B0603020202020204" pitchFamily="34" charset="0"/>
              </a:rPr>
              <a:t>: Н0 отвергается, значение связи равно 0,357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Уровни выраженности одиночества интегрированности связаны, но не сильно</a:t>
            </a:r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6" name="Рисунок 5" descr="Изображение выглядит как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2B41D95-FC7B-0CAF-A933-DE6E2B911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04" y="1579245"/>
            <a:ext cx="5512621" cy="45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520D99-E7FA-1657-E70F-A42CB47343B1}"/>
              </a:ext>
            </a:extLst>
          </p:cNvPr>
          <p:cNvSpPr txBox="1"/>
          <p:nvPr/>
        </p:nvSpPr>
        <p:spPr>
          <a:xfrm>
            <a:off x="6579235" y="6078230"/>
            <a:ext cx="1628455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panose="020B0603020202020204" pitchFamily="34" charset="0"/>
              </a:rPr>
              <a:t>R=</a:t>
            </a:r>
            <a:r>
              <a:rPr lang="ru-RU" sz="1400" dirty="0">
                <a:latin typeface="Trebuchet MS" panose="020B0603020202020204" pitchFamily="34" charset="0"/>
              </a:rPr>
              <a:t>-0,</a:t>
            </a:r>
            <a:r>
              <a:rPr lang="en-US" sz="1400" dirty="0">
                <a:latin typeface="Trebuchet MS" panose="020B0603020202020204" pitchFamily="34" charset="0"/>
              </a:rPr>
              <a:t>357</a:t>
            </a:r>
          </a:p>
          <a:p>
            <a:r>
              <a:rPr lang="en-US" sz="1400" dirty="0">
                <a:latin typeface="Trebuchet MS" panose="020B0603020202020204" pitchFamily="34" charset="0"/>
              </a:rPr>
              <a:t>P-value:</a:t>
            </a:r>
            <a:r>
              <a:rPr lang="ru-RU" sz="1400" dirty="0">
                <a:latin typeface="Trebuchet MS" panose="020B0603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3695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Анализ данных: 7 задача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076FF-635F-FDA0-8D08-FCA2B436E7F1}"/>
              </a:ext>
            </a:extLst>
          </p:cNvPr>
          <p:cNvSpPr txBox="1"/>
          <p:nvPr/>
        </p:nvSpPr>
        <p:spPr>
          <a:xfrm>
            <a:off x="371475" y="1141663"/>
            <a:ext cx="583628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15202B"/>
                </a:solidFill>
                <a:latin typeface="Trebuchet MS" panose="020B0603020202020204" pitchFamily="34" charset="0"/>
              </a:rPr>
              <a:t>Гипотезы:</a:t>
            </a:r>
          </a:p>
          <a:p>
            <a:r>
              <a:rPr lang="ru-RU" sz="2000" dirty="0">
                <a:solidFill>
                  <a:srgbClr val="15202B"/>
                </a:solidFill>
                <a:latin typeface="Trebuchet MS" panose="020B0603020202020204" pitchFamily="34" charset="0"/>
              </a:rPr>
              <a:t>Пользователи 2</a:t>
            </a:r>
            <a:r>
              <a:rPr lang="en-US" sz="2000" dirty="0" err="1">
                <a:solidFill>
                  <a:srgbClr val="15202B"/>
                </a:solidFill>
                <a:latin typeface="Trebuchet MS" panose="020B0603020202020204" pitchFamily="34" charset="0"/>
              </a:rPr>
              <a:t>ch</a:t>
            </a:r>
            <a:r>
              <a:rPr lang="ru-RU" sz="2000" dirty="0">
                <a:solidFill>
                  <a:srgbClr val="15202B"/>
                </a:solidFill>
                <a:latin typeface="Trebuchet MS" panose="020B0603020202020204" pitchFamily="34" charset="0"/>
              </a:rPr>
              <a:t>: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2) С более высоким стажем 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3) Более регулярно пользующиеся 2ch 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4) Реже участвующие в дискуссиях на платформе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5) Слабее ощущающие солидарность </a:t>
            </a:r>
            <a:b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</a:b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с другими пользователями платформы 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6) Разбирающиеся в культуре и сленге 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2ch</a:t>
            </a:r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7) Считающие его важной частью жизни</a:t>
            </a:r>
          </a:p>
          <a:p>
            <a:r>
              <a:rPr lang="ru-RU" sz="2000" dirty="0">
                <a:latin typeface="Trebuchet MS" panose="020B0603020202020204" pitchFamily="34" charset="0"/>
              </a:rPr>
              <a:t>демонстрируют более высокий уровень одиночества.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15202B"/>
                </a:solidFill>
                <a:latin typeface="Trebuchet MS" panose="020B0603020202020204" pitchFamily="34" charset="0"/>
              </a:rPr>
              <a:t>Для проверки взаимосвязи переменных и уровня одиночества была построена регрессионная модель. Проверена на </a:t>
            </a:r>
            <a:r>
              <a:rPr lang="ru-RU" sz="2000" dirty="0" err="1">
                <a:solidFill>
                  <a:srgbClr val="15202B"/>
                </a:solidFill>
                <a:latin typeface="Trebuchet MS" panose="020B0603020202020204" pitchFamily="34" charset="0"/>
              </a:rPr>
              <a:t>мультиколлинеарность</a:t>
            </a:r>
            <a:r>
              <a:rPr lang="ru-RU" sz="2000" dirty="0">
                <a:solidFill>
                  <a:srgbClr val="15202B"/>
                </a:solidFill>
                <a:latin typeface="Trebuchet MS" panose="020B0603020202020204" pitchFamily="34" charset="0"/>
              </a:rPr>
              <a:t>, гомоскедастичность.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B4EDB-73F4-4980-1645-386843A3D7A5}"/>
              </a:ext>
            </a:extLst>
          </p:cNvPr>
          <p:cNvSpPr txBox="1"/>
          <p:nvPr/>
        </p:nvSpPr>
        <p:spPr>
          <a:xfrm>
            <a:off x="6086773" y="1141663"/>
            <a:ext cx="58362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Пользователи “2ch”, ощущающие солидарность с другими пользователями платформы, демонстрируют более высокий уровень одиночества.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Пользователи “2ch”, для которых он является важной частью жизни, демонстрируют более высокий уровень одиночества.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Гипотезы 2, 3, 4, 6, отвергаются как незначимые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Гипотеза 5 отвергается как ложная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Гипотеза 7 принимается как истинная </a:t>
            </a:r>
          </a:p>
        </p:txBody>
      </p:sp>
    </p:spTree>
    <p:extLst>
      <p:ext uri="{BB962C8B-B14F-4D97-AF65-F5344CB8AC3E}">
        <p14:creationId xmlns:p14="http://schemas.microsoft.com/office/powerpoint/2010/main" val="306910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Анализ данных: 7 задача</a:t>
            </a:r>
          </a:p>
        </p:txBody>
      </p:sp>
      <p:pic>
        <p:nvPicPr>
          <p:cNvPr id="4" name="Рисунок 3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291883F-8B12-8854-1AA4-17D334BA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304925"/>
            <a:ext cx="5940425" cy="451929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снимок экран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CB891CB4-35AA-88D4-4D1B-4275AB88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59" y="1304925"/>
            <a:ext cx="5118949" cy="13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4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229FDFF-4817-1054-6DB2-860B2809D625}"/>
              </a:ext>
            </a:extLst>
          </p:cNvPr>
          <p:cNvSpPr/>
          <p:nvPr/>
        </p:nvSpPr>
        <p:spPr>
          <a:xfrm>
            <a:off x="11313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pic>
        <p:nvPicPr>
          <p:cNvPr id="6" name="Рисунок 5" descr="Изображение выглядит как мультфильм, снимок экрана, Компьютерная игр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77B32590-A37D-5573-09E9-9D3CA43EF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39" y="1486823"/>
            <a:ext cx="6952731" cy="4910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0F153-FA2A-0E4B-F642-9F198C5B5299}"/>
              </a:ext>
            </a:extLst>
          </p:cNvPr>
          <p:cNvSpPr txBox="1"/>
          <p:nvPr/>
        </p:nvSpPr>
        <p:spPr>
          <a:xfrm>
            <a:off x="255153" y="296863"/>
            <a:ext cx="11681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Взаимосвязь феномена одиночества и принадлежности к субкультуре анонимных </a:t>
            </a:r>
            <a:r>
              <a:rPr lang="ru-RU" sz="2400" b="1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имиджборд</a:t>
            </a:r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 на примере пользователей сайта 2ch.hk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C52EF7-217D-7016-A876-0ACA23B5A44C}"/>
              </a:ext>
            </a:extLst>
          </p:cNvPr>
          <p:cNvSpPr txBox="1"/>
          <p:nvPr/>
        </p:nvSpPr>
        <p:spPr>
          <a:xfrm>
            <a:off x="8129756" y="3811868"/>
            <a:ext cx="32628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rebuchet MS" panose="020B0603020202020204" pitchFamily="34" charset="0"/>
              </a:rPr>
              <a:t>Выполнили</a:t>
            </a:r>
          </a:p>
          <a:p>
            <a:r>
              <a:rPr lang="ru-RU" dirty="0" err="1">
                <a:solidFill>
                  <a:srgbClr val="FE6E10"/>
                </a:solidFill>
                <a:latin typeface="Trebuchet MS" panose="020B0603020202020204" pitchFamily="34" charset="0"/>
              </a:rPr>
              <a:t>Бебуров</a:t>
            </a:r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 Константин </a:t>
            </a:r>
          </a:p>
          <a:p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Буренин Артём</a:t>
            </a:r>
          </a:p>
          <a:p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Суходолов Михаил</a:t>
            </a:r>
          </a:p>
          <a:p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Сластя Юрий</a:t>
            </a:r>
          </a:p>
          <a:p>
            <a:endParaRPr lang="ru-RU" dirty="0">
              <a:latin typeface="Trebuchet MS" panose="020B0603020202020204" pitchFamily="34" charset="0"/>
            </a:endParaRPr>
          </a:p>
          <a:p>
            <a:endParaRPr lang="ru-RU" dirty="0">
              <a:latin typeface="Trebuchet MS" panose="020B0603020202020204" pitchFamily="34" charset="0"/>
            </a:endParaRPr>
          </a:p>
          <a:p>
            <a:r>
              <a:rPr lang="ru-RU" dirty="0">
                <a:latin typeface="Trebuchet MS" panose="020B0603020202020204" pitchFamily="34" charset="0"/>
              </a:rPr>
              <a:t>Научный руководитель</a:t>
            </a:r>
          </a:p>
          <a:p>
            <a:r>
              <a:rPr lang="ru-RU" dirty="0">
                <a:solidFill>
                  <a:srgbClr val="FE6E10"/>
                </a:solidFill>
                <a:latin typeface="Trebuchet MS" panose="020B0603020202020204" pitchFamily="34" charset="0"/>
              </a:rPr>
              <a:t>Лебедев Даниил Вадимович</a:t>
            </a:r>
          </a:p>
        </p:txBody>
      </p:sp>
    </p:spTree>
    <p:extLst>
      <p:ext uri="{BB962C8B-B14F-4D97-AF65-F5344CB8AC3E}">
        <p14:creationId xmlns:p14="http://schemas.microsoft.com/office/powerpoint/2010/main" val="3877658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Анализ данных: 8 задача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076FF-635F-FDA0-8D08-FCA2B436E7F1}"/>
              </a:ext>
            </a:extLst>
          </p:cNvPr>
          <p:cNvSpPr txBox="1"/>
          <p:nvPr/>
        </p:nvSpPr>
        <p:spPr>
          <a:xfrm>
            <a:off x="373369" y="1286768"/>
            <a:ext cx="56756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Задача: Выяснить, как пользователи 2ch оценивают роль анонимных </a:t>
            </a:r>
            <a:r>
              <a:rPr lang="ru-RU" sz="2000" dirty="0" err="1">
                <a:latin typeface="Trebuchet MS" panose="020B0603020202020204" pitchFamily="34" charset="0"/>
              </a:rPr>
              <a:t>имиджборд</a:t>
            </a:r>
            <a:r>
              <a:rPr lang="ru-RU" sz="2000" dirty="0">
                <a:latin typeface="Trebuchet MS" panose="020B0603020202020204" pitchFamily="34" charset="0"/>
              </a:rPr>
              <a:t> в контексте своего одиночества.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Гипотеза: В целом, пользователи “2ch” преимущественно позитивно оценивают роль анонимных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имиджборд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в контексте своего одиночества.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Медиана ответа на вопрос: 2, мода: 1, высокая разнородность выборки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Пользователи 2ch преимущественно негативно оценивают роль анонимных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имиджборд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в контексте своего одиночества.</a:t>
            </a:r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6" name="Рисунок 5" descr="Изображение выглядит как Красочность, снимок экрана, Прямоугольник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7762BE5-4425-5138-A45B-31295D79A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7248"/>
            <a:ext cx="5675636" cy="4606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700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-23368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Вывод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076FF-635F-FDA0-8D08-FCA2B436E7F1}"/>
              </a:ext>
            </a:extLst>
          </p:cNvPr>
          <p:cNvSpPr txBox="1"/>
          <p:nvPr/>
        </p:nvSpPr>
        <p:spPr>
          <a:xfrm>
            <a:off x="373369" y="1286768"/>
            <a:ext cx="56756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Не все гипотезы о концептах, традиционно считающихся влияющими на уровень одиночества, подтвердились.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Эффект расторможенности оказался сильно выраженным. 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Подтвердилась гипотеза о взаимосвязи одиночества и аномии. 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Не все показатели интегрированности в субкультуру оказались связаны с одиночеством.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80A92-F75B-8CAA-42E8-F526EF3F7945}"/>
              </a:ext>
            </a:extLst>
          </p:cNvPr>
          <p:cNvSpPr txBox="1"/>
          <p:nvPr/>
        </p:nvSpPr>
        <p:spPr>
          <a:xfrm>
            <a:off x="6142997" y="1304925"/>
            <a:ext cx="55511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Сами пользователи оказались крайне критичными в оценке </a:t>
            </a:r>
            <a:r>
              <a:rPr lang="ru-RU" sz="2000" dirty="0" err="1">
                <a:latin typeface="Trebuchet MS" panose="020B0603020202020204" pitchFamily="34" charset="0"/>
              </a:rPr>
              <a:t>двача</a:t>
            </a:r>
            <a:r>
              <a:rPr lang="ru-RU" sz="2000" dirty="0">
                <a:latin typeface="Trebuchet MS" panose="020B0603020202020204" pitchFamily="34" charset="0"/>
              </a:rPr>
              <a:t> как инструмента преодоления одиночества, что не согласуется с зафиксированным высоким уровнем эффекта расторможенности.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Вероятно, пользование </a:t>
            </a:r>
            <a:r>
              <a:rPr lang="ru-RU" sz="2000" dirty="0" err="1">
                <a:latin typeface="Trebuchet MS" panose="020B0603020202020204" pitchFamily="34" charset="0"/>
              </a:rPr>
              <a:t>имиджбордой</a:t>
            </a:r>
            <a:r>
              <a:rPr lang="ru-RU" sz="2000" dirty="0">
                <a:latin typeface="Trebuchet MS" panose="020B0603020202020204" pitchFamily="34" charset="0"/>
              </a:rPr>
              <a:t> не приводит к преодолению или усугублению одиночества. 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Представления о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двачерах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как о сильно одиноких людях могут объясняться тем, что на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дваче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в силу эффекта расторможенности пользователи более склонны делиться своими переживаниями по сравнению с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неанонимными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интернет-ресурсами. </a:t>
            </a:r>
          </a:p>
        </p:txBody>
      </p:sp>
    </p:spTree>
    <p:extLst>
      <p:ext uri="{BB962C8B-B14F-4D97-AF65-F5344CB8AC3E}">
        <p14:creationId xmlns:p14="http://schemas.microsoft.com/office/powerpoint/2010/main" val="1123002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Вывод</a:t>
            </a:r>
            <a:r>
              <a:rPr lang="en-US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:</a:t>
            </a:r>
          </a:p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перспективность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076FF-635F-FDA0-8D08-FCA2B436E7F1}"/>
              </a:ext>
            </a:extLst>
          </p:cNvPr>
          <p:cNvSpPr txBox="1"/>
          <p:nvPr/>
        </p:nvSpPr>
        <p:spPr>
          <a:xfrm>
            <a:off x="373369" y="1286768"/>
            <a:ext cx="56756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Плюсы изучения </a:t>
            </a:r>
            <a:r>
              <a:rPr lang="ru-RU" sz="2000" dirty="0" err="1">
                <a:latin typeface="Trebuchet MS" panose="020B0603020202020204" pitchFamily="34" charset="0"/>
              </a:rPr>
              <a:t>имиджборд</a:t>
            </a:r>
            <a:endParaRPr lang="ru-RU" sz="2000" dirty="0"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Малоизученная тема, легко набрать выборку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Актуально в контексте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деанонимизации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Интернета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Недооценено влияние на интернет-пространство и общественную жизнь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31204-257A-8938-BA42-7FD7D863A9FA}"/>
              </a:ext>
            </a:extLst>
          </p:cNvPr>
          <p:cNvSpPr txBox="1"/>
          <p:nvPr/>
        </p:nvSpPr>
        <p:spPr>
          <a:xfrm>
            <a:off x="6136640" y="1286768"/>
            <a:ext cx="58724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Возможные направления дальнейшей работы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Сравнение уровней одиночества у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двачеров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и пользователей других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неанонимных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платформ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Качественные исследования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Уточнить портрет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двачера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,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кластеризизация</a:t>
            </a:r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 descr="Изображение выглядит как мультфильм, статуэтка, Анимация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B1AE57A2-BF09-3D5E-486B-2C77DA732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3" b="89937" l="8500" r="90000">
                        <a14:foregroundMark x1="37750" y1="28931" x2="55000" y2="39623"/>
                        <a14:foregroundMark x1="55000" y1="39623" x2="63500" y2="30818"/>
                        <a14:foregroundMark x1="63500" y1="30818" x2="46500" y2="30398"/>
                        <a14:foregroundMark x1="46500" y1="30398" x2="48500" y2="41929"/>
                        <a14:foregroundMark x1="48500" y1="41929" x2="39250" y2="35849"/>
                        <a14:foregroundMark x1="46500" y1="39413" x2="42750" y2="24109"/>
                        <a14:foregroundMark x1="42750" y1="24109" x2="40500" y2="39413"/>
                        <a14:foregroundMark x1="40500" y1="39413" x2="46250" y2="38574"/>
                        <a14:foregroundMark x1="46000" y1="42138" x2="46500" y2="30398"/>
                        <a14:foregroundMark x1="46500" y1="30398" x2="34500" y2="37945"/>
                        <a14:foregroundMark x1="34500" y1="37945" x2="45250" y2="44235"/>
                        <a14:foregroundMark x1="45250" y1="44235" x2="45750" y2="42348"/>
                        <a14:foregroundMark x1="43000" y1="36268" x2="42000" y2="37945"/>
                        <a14:foregroundMark x1="10500" y1="57442" x2="8500" y2="50734"/>
                        <a14:foregroundMark x1="90000" y1="50524" x2="89750" y2="4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601343"/>
            <a:ext cx="3810000" cy="4543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BE442F-D299-E601-0761-A99B5294383B}"/>
              </a:ext>
            </a:extLst>
          </p:cNvPr>
          <p:cNvSpPr txBox="1"/>
          <p:nvPr/>
        </p:nvSpPr>
        <p:spPr>
          <a:xfrm>
            <a:off x="420365" y="4042727"/>
            <a:ext cx="5675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Ограничения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Специфическая аудитория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Ограничения в выборе сенситивных тем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Двоякое отношение к опросам на 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2ch</a:t>
            </a:r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73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16CD6D2-F432-4099-3ED9-BA807EF0CB50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E00C1-F5C1-92C0-FD50-1486F5ED135A}"/>
              </a:ext>
            </a:extLst>
          </p:cNvPr>
          <p:cNvSpPr txBox="1"/>
          <p:nvPr/>
        </p:nvSpPr>
        <p:spPr>
          <a:xfrm>
            <a:off x="2236962" y="2274838"/>
            <a:ext cx="7912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FE6E10"/>
                </a:solidFill>
                <a:latin typeface="Trebuchet MS" panose="020B0603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31092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BF61D6A-6CC5-8189-F5D6-1937010926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2A2B2B-600B-C007-E689-50EC3980F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465" y="930593"/>
            <a:ext cx="8297070" cy="5069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75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DC9B2-2FB3-ABA2-E78E-EE5DBC796112}"/>
              </a:ext>
            </a:extLst>
          </p:cNvPr>
          <p:cNvSpPr txBox="1"/>
          <p:nvPr/>
        </p:nvSpPr>
        <p:spPr>
          <a:xfrm>
            <a:off x="2109505" y="5766962"/>
            <a:ext cx="326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rebuchet MS" panose="020B0603020202020204" pitchFamily="34" charset="0"/>
              </a:rPr>
              <a:t>Главная страница </a:t>
            </a:r>
            <a:r>
              <a:rPr lang="en-US" dirty="0">
                <a:latin typeface="Trebuchet MS" panose="020B0603020202020204" pitchFamily="34" charset="0"/>
              </a:rPr>
              <a:t>/b/</a:t>
            </a:r>
            <a:endParaRPr lang="ru-RU" dirty="0">
              <a:latin typeface="Trebuchet MS" panose="020B0603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D2B5A7-84BC-F5E7-C7BC-80AFCF03D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3"/>
          <a:stretch/>
        </p:blipFill>
        <p:spPr>
          <a:xfrm>
            <a:off x="371475" y="1455242"/>
            <a:ext cx="5987026" cy="4311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D83211-99D3-3B95-CFDB-B60E425F6A4B}"/>
              </a:ext>
            </a:extLst>
          </p:cNvPr>
          <p:cNvSpPr txBox="1"/>
          <p:nvPr/>
        </p:nvSpPr>
        <p:spPr>
          <a:xfrm>
            <a:off x="4601605" y="296863"/>
            <a:ext cx="2988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FE6E10"/>
                </a:solidFill>
                <a:latin typeface="Trebuchet MS" panose="020B0603020202020204" pitchFamily="34" charset="0"/>
              </a:rPr>
              <a:t>Что такое </a:t>
            </a:r>
            <a:r>
              <a:rPr lang="en-US" sz="2800" b="1" dirty="0">
                <a:solidFill>
                  <a:srgbClr val="FE6E10"/>
                </a:solidFill>
                <a:latin typeface="Trebuchet MS" panose="020B0603020202020204" pitchFamily="34" charset="0"/>
              </a:rPr>
              <a:t>2ch</a:t>
            </a:r>
            <a:endParaRPr lang="ru-RU" sz="2800" b="1" dirty="0">
              <a:solidFill>
                <a:srgbClr val="FE6E1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EDD95-696A-E71D-FA56-1F8E87909AC0}"/>
              </a:ext>
            </a:extLst>
          </p:cNvPr>
          <p:cNvSpPr txBox="1"/>
          <p:nvPr/>
        </p:nvSpPr>
        <p:spPr>
          <a:xfrm>
            <a:off x="7079337" y="1455242"/>
            <a:ext cx="397474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Краткая характеристика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Российский аналог 4</a:t>
            </a:r>
            <a:r>
              <a:rPr lang="en-US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chan</a:t>
            </a:r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Появился в 2006 году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2 миллиона посещений в месяц</a:t>
            </a:r>
          </a:p>
          <a:p>
            <a:endParaRPr lang="en-US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Анонимный </a:t>
            </a:r>
            <a:r>
              <a:rPr lang="ru-RU" sz="2000" dirty="0" err="1">
                <a:latin typeface="Trebuchet MS" panose="020B0603020202020204" pitchFamily="34" charset="0"/>
              </a:rPr>
              <a:t>имиджборд</a:t>
            </a:r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Состоит из тематических разделов («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борд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»)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Разделы состоят из тредов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Активные пользователи образуют субкультуру</a:t>
            </a:r>
          </a:p>
          <a:p>
            <a:endParaRPr lang="ru-RU" dirty="0">
              <a:solidFill>
                <a:srgbClr val="FE6E1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92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-68424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EDD95-696A-E71D-FA56-1F8E87909AC0}"/>
              </a:ext>
            </a:extLst>
          </p:cNvPr>
          <p:cNvSpPr txBox="1"/>
          <p:nvPr/>
        </p:nvSpPr>
        <p:spPr>
          <a:xfrm>
            <a:off x="943103" y="3418864"/>
            <a:ext cx="44823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Trebuchet MS" panose="020B0603020202020204" pitchFamily="34" charset="0"/>
              </a:rPr>
              <a:t>Имиджборды</a:t>
            </a:r>
            <a:r>
              <a:rPr lang="ru-RU" sz="2000" dirty="0">
                <a:latin typeface="Trebuchet MS" panose="020B0603020202020204" pitchFamily="34" charset="0"/>
              </a:rPr>
              <a:t> – </a:t>
            </a:r>
            <a:r>
              <a:rPr lang="ru-RU" sz="2000" dirty="0" err="1">
                <a:latin typeface="Trebuchet MS" panose="020B0603020202020204" pitchFamily="34" charset="0"/>
              </a:rPr>
              <a:t>трендсеттеры</a:t>
            </a:r>
            <a:r>
              <a:rPr lang="ru-RU" sz="2000" dirty="0">
                <a:latin typeface="Trebuchet MS" panose="020B0603020202020204" pitchFamily="34" charset="0"/>
              </a:rPr>
              <a:t> в интернет-культуре</a:t>
            </a:r>
          </a:p>
          <a:p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Бугурты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, теории заговора, </a:t>
            </a:r>
            <a:r>
              <a:rPr lang="en-US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wojak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’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и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, 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Бесконечное лето</a:t>
            </a:r>
            <a:endParaRPr lang="ru-RU" sz="2000" dirty="0"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 err="1">
                <a:latin typeface="Trebuchet MS" panose="020B0603020202020204" pitchFamily="34" charset="0"/>
              </a:rPr>
              <a:t>Малоизученность</a:t>
            </a:r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Нет количественных исследований, а качественных просто мало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2" y="339999"/>
            <a:ext cx="531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FE6E10"/>
                </a:solidFill>
                <a:latin typeface="Trebuchet MS" panose="020B0603020202020204" pitchFamily="34" charset="0"/>
              </a:rPr>
              <a:t>В чем состоит актуальность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A6402-3E63-E09A-2F16-7F010D9C1BD7}"/>
              </a:ext>
            </a:extLst>
          </p:cNvPr>
          <p:cNvSpPr txBox="1"/>
          <p:nvPr/>
        </p:nvSpPr>
        <p:spPr>
          <a:xfrm>
            <a:off x="6889771" y="3421239"/>
            <a:ext cx="4348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Влияние на политическую и социальную жизнь</a:t>
            </a:r>
          </a:p>
          <a:p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Alt-right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,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инцелы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, </a:t>
            </a:r>
            <a:r>
              <a:rPr lang="en-US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Qanon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,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деаноны</a:t>
            </a:r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Одиночество – острая проблема в обществе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Посетители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имиджборд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ассоциируются с одиночеством</a:t>
            </a:r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8" name="Рисунок 7" descr="Изображение выглядит как рисунок, зарисовка, графическая вставка, Штрихов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9B3C3F44-86BE-D7D1-726D-2103A8FE0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3" y="1225796"/>
            <a:ext cx="1368233" cy="191584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улыбка, рисунок, графическая встав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1095223C-1AAF-C78A-7A2D-57B7376D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34" y="1230746"/>
            <a:ext cx="1915845" cy="191584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A43C715-D58F-0C24-DCEC-9085F7D29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38" y="1225796"/>
            <a:ext cx="1915846" cy="1915846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на открытом воздухе, мех, млекопитающее, Меховая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3CDE0818-E278-0894-FA31-8B0CDCF3D9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2" r="6536"/>
          <a:stretch/>
        </p:blipFill>
        <p:spPr>
          <a:xfrm>
            <a:off x="6889771" y="1225796"/>
            <a:ext cx="2119216" cy="19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-68424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EDD95-696A-E71D-FA56-1F8E87909AC0}"/>
              </a:ext>
            </a:extLst>
          </p:cNvPr>
          <p:cNvSpPr txBox="1"/>
          <p:nvPr/>
        </p:nvSpPr>
        <p:spPr>
          <a:xfrm>
            <a:off x="371475" y="2156080"/>
            <a:ext cx="4736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Классики об одиночестве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Г.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Зиммель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, Ф. Теннис, Э. Дюркгейм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Связь одиночества и аномии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По Н.Е. Покровскому и Г.В. Иванченко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FE6E10"/>
                </a:solidFill>
                <a:latin typeface="Trebuchet MS" panose="020B0603020202020204" pitchFamily="34" charset="0"/>
              </a:rPr>
              <a:t>Теоретическая рамка:</a:t>
            </a:r>
          </a:p>
          <a:p>
            <a:pPr algn="ctr"/>
            <a:r>
              <a:rPr lang="ru-RU" sz="2800" b="1" dirty="0">
                <a:solidFill>
                  <a:srgbClr val="FE6E10"/>
                </a:solidFill>
                <a:latin typeface="Trebuchet MS" panose="020B0603020202020204" pitchFamily="34" charset="0"/>
              </a:rPr>
              <a:t>Одиночество и аномия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3676D-6772-66E1-F00F-C9430A7355F7}"/>
              </a:ext>
            </a:extLst>
          </p:cNvPr>
          <p:cNvSpPr txBox="1"/>
          <p:nvPr/>
        </p:nvSpPr>
        <p:spPr>
          <a:xfrm>
            <a:off x="6751521" y="2156080"/>
            <a:ext cx="4736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Традиции изучения аномии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Макросоциальный уровень (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Дюркгеймианская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традиция),</a:t>
            </a:r>
          </a:p>
          <a:p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Микросоциальный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уровень (Л.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Сроле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и его последователи)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Фокус исследования на </a:t>
            </a:r>
            <a:r>
              <a:rPr lang="ru-RU" sz="2000" dirty="0" err="1">
                <a:latin typeface="Trebuchet MS" panose="020B0603020202020204" pitchFamily="34" charset="0"/>
              </a:rPr>
              <a:t>микросоциальном</a:t>
            </a:r>
            <a:r>
              <a:rPr lang="ru-RU" sz="2000" dirty="0">
                <a:latin typeface="Trebuchet MS" panose="020B0603020202020204" pitchFamily="34" charset="0"/>
              </a:rPr>
              <a:t> уровне проявления аномии</a:t>
            </a:r>
          </a:p>
        </p:txBody>
      </p:sp>
      <p:pic>
        <p:nvPicPr>
          <p:cNvPr id="7" name="Рисунок 6" descr="Изображение выглядит как одежда, мультфильм, Вымышленный персонаж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945E716E-E4AD-F7F7-EC4E-CF6D7BAD4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2" y="3503733"/>
            <a:ext cx="2164043" cy="33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48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-68424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2" y="339999"/>
            <a:ext cx="5413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FE6E10"/>
                </a:solidFill>
                <a:latin typeface="Trebuchet MS" panose="020B0603020202020204" pitchFamily="34" charset="0"/>
              </a:rPr>
              <a:t>Теоретическая рамка:</a:t>
            </a:r>
          </a:p>
          <a:p>
            <a:pPr algn="ctr"/>
            <a:r>
              <a:rPr lang="ru-RU" sz="2800" b="1" dirty="0">
                <a:solidFill>
                  <a:srgbClr val="FE6E10"/>
                </a:solidFill>
                <a:latin typeface="Trebuchet MS" panose="020B0603020202020204" pitchFamily="34" charset="0"/>
              </a:rPr>
              <a:t>Многозначность одиночества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1F952-642A-95FA-AC83-E635C97B1BAB}"/>
              </a:ext>
            </a:extLst>
          </p:cNvPr>
          <p:cNvSpPr txBox="1"/>
          <p:nvPr/>
        </p:nvSpPr>
        <p:spPr>
          <a:xfrm>
            <a:off x="371475" y="1634105"/>
            <a:ext cx="50690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Негативное одиночество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Характеризуется неприятными переживаниями и препятствует продуктивной деятельности</a:t>
            </a:r>
            <a:endParaRPr lang="ru-RU" sz="2000" dirty="0"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Позитивное одиночество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Одиночество помогает развивать осознанность и преодолевать искусственные социальные связи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612B6-13D2-7E14-5E92-6C337E4358B9}"/>
              </a:ext>
            </a:extLst>
          </p:cNvPr>
          <p:cNvSpPr txBox="1"/>
          <p:nvPr/>
        </p:nvSpPr>
        <p:spPr>
          <a:xfrm>
            <a:off x="6751521" y="1634105"/>
            <a:ext cx="50690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Объективное одиночество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Выявляется посредством измерения внешних факторов (количество социальных контактов, склонность к социальной изоляции и т.д.)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Субъективное одиночество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Изучение личностной эмоциональной оценки своего состояния самим респондентом</a:t>
            </a:r>
            <a:endParaRPr lang="ru-RU" sz="2000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CD596-F9C2-0972-7897-80170FEF68FC}"/>
              </a:ext>
            </a:extLst>
          </p:cNvPr>
          <p:cNvSpPr txBox="1"/>
          <p:nvPr/>
        </p:nvSpPr>
        <p:spPr>
          <a:xfrm>
            <a:off x="355736" y="5258939"/>
            <a:ext cx="11464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rebuchet MS" panose="020B0603020202020204" pitchFamily="34" charset="0"/>
              </a:rPr>
              <a:t>Одиночество – субъективный психологический дискомфорт, испытываемый людьми, когда их сеть социальных контактов серьезно недостаточна как количественно, так и качественно (Д. Перлман, Л.Е </a:t>
            </a:r>
            <a:r>
              <a:rPr lang="ru-RU" sz="2000" b="1" dirty="0" err="1">
                <a:latin typeface="Trebuchet MS" panose="020B0603020202020204" pitchFamily="34" charset="0"/>
              </a:rPr>
              <a:t>Пепло</a:t>
            </a:r>
            <a:r>
              <a:rPr lang="ru-RU" sz="2000" b="1" dirty="0">
                <a:latin typeface="Trebuchet MS" panose="020B0603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4974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-68424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EDD95-696A-E71D-FA56-1F8E87909AC0}"/>
              </a:ext>
            </a:extLst>
          </p:cNvPr>
          <p:cNvSpPr txBox="1"/>
          <p:nvPr/>
        </p:nvSpPr>
        <p:spPr>
          <a:xfrm>
            <a:off x="817652" y="1624040"/>
            <a:ext cx="10556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rebuchet MS" panose="020B0603020202020204" pitchFamily="34" charset="0"/>
              </a:rPr>
              <a:t>Эффект расторможенности (</a:t>
            </a:r>
            <a:r>
              <a:rPr lang="en-US" sz="2000" b="1" dirty="0">
                <a:latin typeface="Trebuchet MS" panose="020B0603020202020204" pitchFamily="34" charset="0"/>
              </a:rPr>
              <a:t>online disinhibition effect</a:t>
            </a:r>
            <a:r>
              <a:rPr lang="ru-RU" sz="2000" b="1" dirty="0">
                <a:latin typeface="Trebuchet MS" panose="020B0603020202020204" pitchFamily="34" charset="0"/>
              </a:rPr>
              <a:t>) – ослабление барьеров в общении, находясь в сети (Дж. </a:t>
            </a:r>
            <a:r>
              <a:rPr lang="ru-RU" sz="2000" b="1" dirty="0" err="1">
                <a:latin typeface="Trebuchet MS" panose="020B0603020202020204" pitchFamily="34" charset="0"/>
              </a:rPr>
              <a:t>Сулер</a:t>
            </a:r>
            <a:r>
              <a:rPr lang="ru-RU" sz="2000" b="1" dirty="0">
                <a:latin typeface="Trebuchet MS" panose="020B0603020202020204" pitchFamily="34" charset="0"/>
              </a:rPr>
              <a:t>); одна из особенностей онлайн-общения.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Теоретическая рамка:</a:t>
            </a:r>
          </a:p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Эффект расторможенности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29611-8AC6-7319-4B56-3F57F9051995}"/>
              </a:ext>
            </a:extLst>
          </p:cNvPr>
          <p:cNvSpPr txBox="1"/>
          <p:nvPr/>
        </p:nvSpPr>
        <p:spPr>
          <a:xfrm>
            <a:off x="528647" y="3602744"/>
            <a:ext cx="54307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Связан с анонимностью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Анонимность на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имиджбордах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должна усиливать влияние эффекта расторможенности</a:t>
            </a:r>
            <a:endParaRPr lang="ru-RU" sz="2000" dirty="0">
              <a:latin typeface="Trebuchet MS" panose="020B0603020202020204" pitchFamily="34" charset="0"/>
            </a:endParaRPr>
          </a:p>
          <a:p>
            <a:endParaRPr lang="ru-RU" sz="2000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E1529-32F4-ABA8-D0B9-899BDF627FA9}"/>
              </a:ext>
            </a:extLst>
          </p:cNvPr>
          <p:cNvSpPr txBox="1"/>
          <p:nvPr/>
        </p:nvSpPr>
        <p:spPr>
          <a:xfrm>
            <a:off x="6207760" y="3602744"/>
            <a:ext cx="54307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Двойственность связи между онлайн-общением и одиночеством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С одной стороны, общение онлайн помогает справиться с одиночеством, </a:t>
            </a:r>
            <a:b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</a:b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с другой, создает дополнительные барьеры</a:t>
            </a:r>
          </a:p>
        </p:txBody>
      </p:sp>
    </p:spTree>
    <p:extLst>
      <p:ext uri="{BB962C8B-B14F-4D97-AF65-F5344CB8AC3E}">
        <p14:creationId xmlns:p14="http://schemas.microsoft.com/office/powerpoint/2010/main" val="119959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Методологический блок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1A4F9-E399-15D2-47C2-1CDC274C34AA}"/>
              </a:ext>
            </a:extLst>
          </p:cNvPr>
          <p:cNvSpPr txBox="1"/>
          <p:nvPr/>
        </p:nvSpPr>
        <p:spPr>
          <a:xfrm>
            <a:off x="466622" y="2608522"/>
            <a:ext cx="54307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Теоретический объект: 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активность пользования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имиджбордами</a:t>
            </a:r>
            <a:endParaRPr lang="en-US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Эмпирический объект: 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пользователи анонимной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имиджборды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2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ch.hk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0D88-DF34-DA13-284D-6ABE1C80D25A}"/>
              </a:ext>
            </a:extLst>
          </p:cNvPr>
          <p:cNvSpPr txBox="1"/>
          <p:nvPr/>
        </p:nvSpPr>
        <p:spPr>
          <a:xfrm>
            <a:off x="466622" y="1224638"/>
            <a:ext cx="10861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rebuchet MS" panose="020B0603020202020204" pitchFamily="34" charset="0"/>
              </a:rPr>
              <a:t>Проблема: противоположная оценка влияния интернет-общения на анонимных </a:t>
            </a:r>
            <a:r>
              <a:rPr lang="ru-RU" sz="2000" b="1" dirty="0" err="1">
                <a:latin typeface="Trebuchet MS" panose="020B0603020202020204" pitchFamily="34" charset="0"/>
              </a:rPr>
              <a:t>имиджбордах</a:t>
            </a:r>
            <a:r>
              <a:rPr lang="ru-RU" sz="2000" b="1" dirty="0">
                <a:latin typeface="Trebuchet MS" panose="020B0603020202020204" pitchFamily="34" charset="0"/>
              </a:rPr>
              <a:t> в контексте переживания одиночества в рамках двух конкурирующих теоретических подходов.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B70CB-3174-5B5A-D2E7-CCCD90239E1A}"/>
              </a:ext>
            </a:extLst>
          </p:cNvPr>
          <p:cNvSpPr txBox="1"/>
          <p:nvPr/>
        </p:nvSpPr>
        <p:spPr>
          <a:xfrm>
            <a:off x="6294633" y="2608523"/>
            <a:ext cx="54307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Предмет исследования: 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связь между активностью пользования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имиджбордой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2ch.hk 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и переживанием чувства одиночества его пользователями</a:t>
            </a:r>
            <a:endParaRPr lang="en-US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Цель: 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выявить взаимосвязь между активностью пользования </a:t>
            </a:r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имиджбордой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2ch.hk 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и переживанием чувства одиночества 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15" name="Рисунок 14" descr="Изображение выглядит как аниме, мультфильм, одежда, Вымышленный персонаж&#10;&#10;Автоматически созданное описание">
            <a:extLst>
              <a:ext uri="{FF2B5EF4-FFF2-40B4-BE49-F238E27FC236}">
                <a16:creationId xmlns:a16="http://schemas.microsoft.com/office/drawing/2014/main" id="{CFA483CE-125D-491E-7B14-0A9457D5B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60" y="3640487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00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5C318C-6A2A-6BCD-DE37-772E195B6627}"/>
              </a:ext>
            </a:extLst>
          </p:cNvPr>
          <p:cNvSpPr/>
          <p:nvPr/>
        </p:nvSpPr>
        <p:spPr>
          <a:xfrm>
            <a:off x="0" y="0"/>
            <a:ext cx="12260424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\</a:t>
            </a:r>
          </a:p>
          <a:p>
            <a:pPr algn="ctr"/>
            <a:r>
              <a:rPr lang="ru-RU" dirty="0"/>
              <a:t>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EDD95-696A-E71D-FA56-1F8E87909AC0}"/>
              </a:ext>
            </a:extLst>
          </p:cNvPr>
          <p:cNvSpPr txBox="1"/>
          <p:nvPr/>
        </p:nvSpPr>
        <p:spPr>
          <a:xfrm>
            <a:off x="407987" y="1236405"/>
            <a:ext cx="446242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Выборка</a:t>
            </a:r>
          </a:p>
          <a:p>
            <a:r>
              <a:rPr lang="ru-RU" sz="2000" dirty="0" err="1">
                <a:solidFill>
                  <a:srgbClr val="FE6E10"/>
                </a:solidFill>
                <a:latin typeface="Trebuchet MS" panose="020B0603020202020204" pitchFamily="34" charset="0"/>
              </a:rPr>
              <a:t>Невероятностная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стихийная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Для переноса на генеральную совокупность необходимо 384 респондента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Полностью и корректно заполненных: 394</a:t>
            </a: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endParaRPr lang="ru-RU" sz="2000" dirty="0">
              <a:solidFill>
                <a:srgbClr val="FE6E10"/>
              </a:solidFill>
              <a:latin typeface="Trebuchet MS" panose="020B0603020202020204" pitchFamily="34" charset="0"/>
            </a:endParaRPr>
          </a:p>
          <a:p>
            <a:r>
              <a:rPr lang="ru-RU" sz="2000" dirty="0">
                <a:latin typeface="Trebuchet MS" panose="020B0603020202020204" pitchFamily="34" charset="0"/>
              </a:rPr>
              <a:t>Как собирали</a:t>
            </a:r>
          </a:p>
          <a:p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Тред с опросом и описанием исследования был размещен на </a:t>
            </a:r>
            <a:r>
              <a:rPr lang="en-US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/b/</a:t>
            </a:r>
            <a:r>
              <a:rPr lang="ru-RU" sz="2000" dirty="0">
                <a:solidFill>
                  <a:srgbClr val="FE6E10"/>
                </a:solidFill>
                <a:latin typeface="Trebuchet MS" panose="020B0603020202020204" pitchFamily="34" charset="0"/>
              </a:rPr>
              <a:t> и периодически обновлялся</a:t>
            </a:r>
          </a:p>
          <a:p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7A31-29D2-4C42-7EE5-0807E12128E0}"/>
              </a:ext>
            </a:extLst>
          </p:cNvPr>
          <p:cNvSpPr txBox="1"/>
          <p:nvPr/>
        </p:nvSpPr>
        <p:spPr>
          <a:xfrm>
            <a:off x="3618723" y="339999"/>
            <a:ext cx="488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E6E10"/>
                </a:solidFill>
                <a:latin typeface="Trebuchet MS" panose="020B0603020202020204" pitchFamily="34" charset="0"/>
              </a:rPr>
              <a:t>Методологический блок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7D60AA-735F-3430-498B-0337EFC11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77" b="13197"/>
          <a:stretch/>
        </p:blipFill>
        <p:spPr>
          <a:xfrm>
            <a:off x="5101690" y="1385503"/>
            <a:ext cx="6900381" cy="4263457"/>
          </a:xfrm>
          <a:prstGeom prst="rect">
            <a:avLst/>
          </a:prstGeom>
          <a:ln w="57150">
            <a:solidFill>
              <a:srgbClr val="15202B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855AA-1F91-6190-177D-E759991D8976}"/>
              </a:ext>
            </a:extLst>
          </p:cNvPr>
          <p:cNvSpPr txBox="1"/>
          <p:nvPr/>
        </p:nvSpPr>
        <p:spPr>
          <a:xfrm>
            <a:off x="5820661" y="5729068"/>
            <a:ext cx="548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</a:rPr>
              <a:t>Пример нашего треда с описанием исследования и ссылкой на анкету</a:t>
            </a:r>
          </a:p>
          <a:p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441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1555</Words>
  <Application>Microsoft Office PowerPoint</Application>
  <PresentationFormat>Широкоэкранный</PresentationFormat>
  <Paragraphs>276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Trebuchet MS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Сластя Юрий Алексеевич</dc:creator>
  <cp:lastModifiedBy>Сластя Юрий Алексеевич</cp:lastModifiedBy>
  <cp:revision>42</cp:revision>
  <dcterms:created xsi:type="dcterms:W3CDTF">2023-06-27T12:49:10Z</dcterms:created>
  <dcterms:modified xsi:type="dcterms:W3CDTF">2023-06-28T22:48:56Z</dcterms:modified>
</cp:coreProperties>
</file>